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2"/>
  </p:notesMasterIdLst>
  <p:sldIdLst>
    <p:sldId id="257" r:id="rId5"/>
    <p:sldId id="747" r:id="rId6"/>
    <p:sldId id="736" r:id="rId7"/>
    <p:sldId id="765" r:id="rId8"/>
    <p:sldId id="766" r:id="rId9"/>
    <p:sldId id="758" r:id="rId10"/>
    <p:sldId id="738" r:id="rId11"/>
    <p:sldId id="767" r:id="rId12"/>
    <p:sldId id="739" r:id="rId13"/>
    <p:sldId id="743" r:id="rId14"/>
    <p:sldId id="745" r:id="rId15"/>
    <p:sldId id="770" r:id="rId16"/>
    <p:sldId id="750" r:id="rId17"/>
    <p:sldId id="753" r:id="rId18"/>
    <p:sldId id="768" r:id="rId19"/>
    <p:sldId id="744" r:id="rId20"/>
    <p:sldId id="769" r:id="rId21"/>
    <p:sldId id="749" r:id="rId22"/>
    <p:sldId id="262" r:id="rId23"/>
    <p:sldId id="271" r:id="rId24"/>
    <p:sldId id="756" r:id="rId25"/>
    <p:sldId id="258" r:id="rId26"/>
    <p:sldId id="259" r:id="rId27"/>
    <p:sldId id="272" r:id="rId28"/>
    <p:sldId id="260" r:id="rId29"/>
    <p:sldId id="261" r:id="rId30"/>
    <p:sldId id="757" r:id="rId31"/>
    <p:sldId id="263" r:id="rId32"/>
    <p:sldId id="264" r:id="rId33"/>
    <p:sldId id="265" r:id="rId34"/>
    <p:sldId id="771" r:id="rId35"/>
    <p:sldId id="759" r:id="rId36"/>
    <p:sldId id="762" r:id="rId37"/>
    <p:sldId id="760" r:id="rId38"/>
    <p:sldId id="761" r:id="rId39"/>
    <p:sldId id="763" r:id="rId40"/>
    <p:sldId id="764" r:id="rId4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F8BD51F-AB8F-0FCB-01FA-EB1C0630D313}" name="info@commkracht.nl" initials="in" userId="S::urn:spo:guest#info@commkracht.nl::"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BFB6D3-16D5-476A-B2D6-97C33B56DF2C}" v="2" dt="2023-05-22T13:27:36.564"/>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7" d="100"/>
          <a:sy n="107" d="100"/>
        </p:scale>
        <p:origin x="7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oster, Max" userId="b122b377-6326-4a1d-beba-29e3407ea3da" providerId="ADAL" clId="{C1CC7E31-2457-437A-AD4A-53C79F3DF07D}"/>
    <pc:docChg chg="modSld">
      <pc:chgData name="Koster, Max" userId="b122b377-6326-4a1d-beba-29e3407ea3da" providerId="ADAL" clId="{C1CC7E31-2457-437A-AD4A-53C79F3DF07D}" dt="2023-03-24T08:51:22.336" v="238" actId="20577"/>
      <pc:docMkLst>
        <pc:docMk/>
      </pc:docMkLst>
      <pc:sldChg chg="modSp mod">
        <pc:chgData name="Koster, Max" userId="b122b377-6326-4a1d-beba-29e3407ea3da" providerId="ADAL" clId="{C1CC7E31-2457-437A-AD4A-53C79F3DF07D}" dt="2023-03-14T17:02:26.475" v="18" actId="20577"/>
        <pc:sldMkLst>
          <pc:docMk/>
          <pc:sldMk cId="703369418" sldId="257"/>
        </pc:sldMkLst>
        <pc:spChg chg="mod">
          <ac:chgData name="Koster, Max" userId="b122b377-6326-4a1d-beba-29e3407ea3da" providerId="ADAL" clId="{C1CC7E31-2457-437A-AD4A-53C79F3DF07D}" dt="2023-03-14T17:02:26.475" v="18" actId="20577"/>
          <ac:spMkLst>
            <pc:docMk/>
            <pc:sldMk cId="703369418" sldId="257"/>
            <ac:spMk id="3" creationId="{F671C582-6CF5-E52E-6EA6-B53A1E31D57C}"/>
          </ac:spMkLst>
        </pc:spChg>
      </pc:sldChg>
      <pc:sldChg chg="addSp modSp mod">
        <pc:chgData name="Koster, Max" userId="b122b377-6326-4a1d-beba-29e3407ea3da" providerId="ADAL" clId="{C1CC7E31-2457-437A-AD4A-53C79F3DF07D}" dt="2023-03-24T08:51:22.336" v="238" actId="20577"/>
        <pc:sldMkLst>
          <pc:docMk/>
          <pc:sldMk cId="1745201869" sldId="739"/>
        </pc:sldMkLst>
        <pc:spChg chg="add mod">
          <ac:chgData name="Koster, Max" userId="b122b377-6326-4a1d-beba-29e3407ea3da" providerId="ADAL" clId="{C1CC7E31-2457-437A-AD4A-53C79F3DF07D}" dt="2023-03-24T08:51:22.336" v="238" actId="20577"/>
          <ac:spMkLst>
            <pc:docMk/>
            <pc:sldMk cId="1745201869" sldId="739"/>
            <ac:spMk id="3" creationId="{9DBA6482-2614-DBCF-B717-971C89EFF7A4}"/>
          </ac:spMkLst>
        </pc:spChg>
        <pc:spChg chg="mod">
          <ac:chgData name="Koster, Max" userId="b122b377-6326-4a1d-beba-29e3407ea3da" providerId="ADAL" clId="{C1CC7E31-2457-437A-AD4A-53C79F3DF07D}" dt="2023-03-24T08:48:36.085" v="42" actId="20577"/>
          <ac:spMkLst>
            <pc:docMk/>
            <pc:sldMk cId="1745201869" sldId="739"/>
            <ac:spMk id="12" creationId="{48693996-EE57-6B9A-D3E0-7F4274784B08}"/>
          </ac:spMkLst>
        </pc:spChg>
        <pc:graphicFrameChg chg="modGraphic">
          <ac:chgData name="Koster, Max" userId="b122b377-6326-4a1d-beba-29e3407ea3da" providerId="ADAL" clId="{C1CC7E31-2457-437A-AD4A-53C79F3DF07D}" dt="2023-03-24T08:44:49.194" v="19" actId="20577"/>
          <ac:graphicFrameMkLst>
            <pc:docMk/>
            <pc:sldMk cId="1745201869" sldId="739"/>
            <ac:graphicFrameMk id="4" creationId="{A2075DEB-AB03-6FE8-97F2-19A808659EE4}"/>
          </ac:graphicFrameMkLst>
        </pc:graphicFrameChg>
      </pc:sldChg>
    </pc:docChg>
  </pc:docChgLst>
  <pc:docChgLst>
    <pc:chgData name="Koster, Max" userId="b122b377-6326-4a1d-beba-29e3407ea3da" providerId="ADAL" clId="{66F38AB3-715F-427E-B4E7-7558973329B2}"/>
    <pc:docChg chg="custSel addSld modSld">
      <pc:chgData name="Koster, Max" userId="b122b377-6326-4a1d-beba-29e3407ea3da" providerId="ADAL" clId="{66F38AB3-715F-427E-B4E7-7558973329B2}" dt="2023-03-14T17:01:19.995" v="172" actId="20577"/>
      <pc:docMkLst>
        <pc:docMk/>
      </pc:docMkLst>
      <pc:sldChg chg="modSp mod">
        <pc:chgData name="Koster, Max" userId="b122b377-6326-4a1d-beba-29e3407ea3da" providerId="ADAL" clId="{66F38AB3-715F-427E-B4E7-7558973329B2}" dt="2023-03-14T17:01:19.995" v="172" actId="20577"/>
        <pc:sldMkLst>
          <pc:docMk/>
          <pc:sldMk cId="1617142016" sldId="745"/>
        </pc:sldMkLst>
        <pc:spChg chg="mod">
          <ac:chgData name="Koster, Max" userId="b122b377-6326-4a1d-beba-29e3407ea3da" providerId="ADAL" clId="{66F38AB3-715F-427E-B4E7-7558973329B2}" dt="2023-03-14T17:01:19.995" v="172" actId="20577"/>
          <ac:spMkLst>
            <pc:docMk/>
            <pc:sldMk cId="1617142016" sldId="745"/>
            <ac:spMk id="4" creationId="{0339DAD5-0AD7-9A7F-E149-DB5EAFB04BFB}"/>
          </ac:spMkLst>
        </pc:spChg>
      </pc:sldChg>
      <pc:sldChg chg="modNotesTx">
        <pc:chgData name="Koster, Max" userId="b122b377-6326-4a1d-beba-29e3407ea3da" providerId="ADAL" clId="{66F38AB3-715F-427E-B4E7-7558973329B2}" dt="2023-03-14T17:00:33.028" v="146" actId="6549"/>
        <pc:sldMkLst>
          <pc:docMk/>
          <pc:sldMk cId="370684854" sldId="747"/>
        </pc:sldMkLst>
      </pc:sldChg>
      <pc:sldChg chg="addSp delSp modSp mod">
        <pc:chgData name="Koster, Max" userId="b122b377-6326-4a1d-beba-29e3407ea3da" providerId="ADAL" clId="{66F38AB3-715F-427E-B4E7-7558973329B2}" dt="2023-03-14T14:41:44.362" v="87" actId="27636"/>
        <pc:sldMkLst>
          <pc:docMk/>
          <pc:sldMk cId="699926239" sldId="750"/>
        </pc:sldMkLst>
        <pc:spChg chg="mod">
          <ac:chgData name="Koster, Max" userId="b122b377-6326-4a1d-beba-29e3407ea3da" providerId="ADAL" clId="{66F38AB3-715F-427E-B4E7-7558973329B2}" dt="2023-03-14T14:41:44.362" v="87" actId="27636"/>
          <ac:spMkLst>
            <pc:docMk/>
            <pc:sldMk cId="699926239" sldId="750"/>
            <ac:spMk id="3" creationId="{5763AF35-711A-2365-4618-F1AD195F466D}"/>
          </ac:spMkLst>
        </pc:spChg>
        <pc:spChg chg="add del mod">
          <ac:chgData name="Koster, Max" userId="b122b377-6326-4a1d-beba-29e3407ea3da" providerId="ADAL" clId="{66F38AB3-715F-427E-B4E7-7558973329B2}" dt="2023-03-14T14:40:04.970" v="50"/>
          <ac:spMkLst>
            <pc:docMk/>
            <pc:sldMk cId="699926239" sldId="750"/>
            <ac:spMk id="5" creationId="{4D831EB5-7512-27F4-CDD9-1F755B235EB5}"/>
          </ac:spMkLst>
        </pc:spChg>
      </pc:sldChg>
      <pc:sldChg chg="addSp modSp mod">
        <pc:chgData name="Koster, Max" userId="b122b377-6326-4a1d-beba-29e3407ea3da" providerId="ADAL" clId="{66F38AB3-715F-427E-B4E7-7558973329B2}" dt="2023-03-14T14:42:01.376" v="101" actId="20577"/>
        <pc:sldMkLst>
          <pc:docMk/>
          <pc:sldMk cId="3726658065" sldId="753"/>
        </pc:sldMkLst>
        <pc:spChg chg="add mod">
          <ac:chgData name="Koster, Max" userId="b122b377-6326-4a1d-beba-29e3407ea3da" providerId="ADAL" clId="{66F38AB3-715F-427E-B4E7-7558973329B2}" dt="2023-03-14T14:42:01.376" v="101" actId="20577"/>
          <ac:spMkLst>
            <pc:docMk/>
            <pc:sldMk cId="3726658065" sldId="753"/>
            <ac:spMk id="5" creationId="{A560A41D-AFD2-8B4B-B1E4-6F9151F8B216}"/>
          </ac:spMkLst>
        </pc:spChg>
      </pc:sldChg>
      <pc:sldChg chg="modSp add mod">
        <pc:chgData name="Koster, Max" userId="b122b377-6326-4a1d-beba-29e3407ea3da" providerId="ADAL" clId="{66F38AB3-715F-427E-B4E7-7558973329B2}" dt="2023-03-14T16:59:38.779" v="120" actId="6549"/>
        <pc:sldMkLst>
          <pc:docMk/>
          <pc:sldMk cId="895910398" sldId="771"/>
        </pc:sldMkLst>
        <pc:spChg chg="mod">
          <ac:chgData name="Koster, Max" userId="b122b377-6326-4a1d-beba-29e3407ea3da" providerId="ADAL" clId="{66F38AB3-715F-427E-B4E7-7558973329B2}" dt="2023-03-14T16:59:36.157" v="119" actId="20577"/>
          <ac:spMkLst>
            <pc:docMk/>
            <pc:sldMk cId="895910398" sldId="771"/>
            <ac:spMk id="2" creationId="{D76BDC42-6D69-022A-3970-FFD2DE493A4E}"/>
          </ac:spMkLst>
        </pc:spChg>
        <pc:spChg chg="mod">
          <ac:chgData name="Koster, Max" userId="b122b377-6326-4a1d-beba-29e3407ea3da" providerId="ADAL" clId="{66F38AB3-715F-427E-B4E7-7558973329B2}" dt="2023-03-14T16:59:38.779" v="120" actId="6549"/>
          <ac:spMkLst>
            <pc:docMk/>
            <pc:sldMk cId="895910398" sldId="771"/>
            <ac:spMk id="3" creationId="{3C1CC536-5247-0A5B-374F-79D5E4ADBA32}"/>
          </ac:spMkLst>
        </pc:spChg>
      </pc:sldChg>
    </pc:docChg>
  </pc:docChgLst>
  <pc:docChgLst>
    <pc:chgData name="Van Lier, Martijn" userId="cc77d5e3-1aa7-4f4b-9485-ac08a8eef46a" providerId="ADAL" clId="{107BF521-0C3C-4018-97EF-4CE7F5C2919F}"/>
    <pc:docChg chg="undo custSel addSld delSld modSld">
      <pc:chgData name="Van Lier, Martijn" userId="cc77d5e3-1aa7-4f4b-9485-ac08a8eef46a" providerId="ADAL" clId="{107BF521-0C3C-4018-97EF-4CE7F5C2919F}" dt="2023-03-09T08:44:08.672" v="1606" actId="20577"/>
      <pc:docMkLst>
        <pc:docMk/>
      </pc:docMkLst>
      <pc:sldChg chg="modSp mod">
        <pc:chgData name="Van Lier, Martijn" userId="cc77d5e3-1aa7-4f4b-9485-ac08a8eef46a" providerId="ADAL" clId="{107BF521-0C3C-4018-97EF-4CE7F5C2919F}" dt="2023-03-09T06:20:37.344" v="1184" actId="14100"/>
        <pc:sldMkLst>
          <pc:docMk/>
          <pc:sldMk cId="703369418" sldId="257"/>
        </pc:sldMkLst>
        <pc:spChg chg="mod">
          <ac:chgData name="Van Lier, Martijn" userId="cc77d5e3-1aa7-4f4b-9485-ac08a8eef46a" providerId="ADAL" clId="{107BF521-0C3C-4018-97EF-4CE7F5C2919F}" dt="2023-03-09T06:20:37.344" v="1184" actId="14100"/>
          <ac:spMkLst>
            <pc:docMk/>
            <pc:sldMk cId="703369418" sldId="257"/>
            <ac:spMk id="3" creationId="{F671C582-6CF5-E52E-6EA6-B53A1E31D57C}"/>
          </ac:spMkLst>
        </pc:spChg>
      </pc:sldChg>
      <pc:sldChg chg="modSp mod">
        <pc:chgData name="Van Lier, Martijn" userId="cc77d5e3-1aa7-4f4b-9485-ac08a8eef46a" providerId="ADAL" clId="{107BF521-0C3C-4018-97EF-4CE7F5C2919F}" dt="2023-03-09T06:19:43.608" v="1164" actId="20577"/>
        <pc:sldMkLst>
          <pc:docMk/>
          <pc:sldMk cId="2103095943" sldId="271"/>
        </pc:sldMkLst>
        <pc:spChg chg="mod">
          <ac:chgData name="Van Lier, Martijn" userId="cc77d5e3-1aa7-4f4b-9485-ac08a8eef46a" providerId="ADAL" clId="{107BF521-0C3C-4018-97EF-4CE7F5C2919F}" dt="2023-03-09T06:19:43.608" v="1164" actId="20577"/>
          <ac:spMkLst>
            <pc:docMk/>
            <pc:sldMk cId="2103095943" sldId="271"/>
            <ac:spMk id="3" creationId="{3C1CC536-5247-0A5B-374F-79D5E4ADBA32}"/>
          </ac:spMkLst>
        </pc:spChg>
      </pc:sldChg>
      <pc:sldChg chg="del">
        <pc:chgData name="Van Lier, Martijn" userId="cc77d5e3-1aa7-4f4b-9485-ac08a8eef46a" providerId="ADAL" clId="{107BF521-0C3C-4018-97EF-4CE7F5C2919F}" dt="2023-03-09T06:19:57.433" v="1178" actId="47"/>
        <pc:sldMkLst>
          <pc:docMk/>
          <pc:sldMk cId="3270285937" sldId="723"/>
        </pc:sldMkLst>
      </pc:sldChg>
      <pc:sldChg chg="modSp mod">
        <pc:chgData name="Van Lier, Martijn" userId="cc77d5e3-1aa7-4f4b-9485-ac08a8eef46a" providerId="ADAL" clId="{107BF521-0C3C-4018-97EF-4CE7F5C2919F}" dt="2023-03-09T05:57:25.002" v="179" actId="20577"/>
        <pc:sldMkLst>
          <pc:docMk/>
          <pc:sldMk cId="3004992335" sldId="736"/>
        </pc:sldMkLst>
        <pc:spChg chg="mod">
          <ac:chgData name="Van Lier, Martijn" userId="cc77d5e3-1aa7-4f4b-9485-ac08a8eef46a" providerId="ADAL" clId="{107BF521-0C3C-4018-97EF-4CE7F5C2919F}" dt="2023-03-09T05:42:55.246" v="35" actId="20577"/>
          <ac:spMkLst>
            <pc:docMk/>
            <pc:sldMk cId="3004992335" sldId="736"/>
            <ac:spMk id="2" creationId="{721914C2-1E4A-AC0F-1EEA-EC4A612A4EBD}"/>
          </ac:spMkLst>
        </pc:spChg>
        <pc:spChg chg="mod">
          <ac:chgData name="Van Lier, Martijn" userId="cc77d5e3-1aa7-4f4b-9485-ac08a8eef46a" providerId="ADAL" clId="{107BF521-0C3C-4018-97EF-4CE7F5C2919F}" dt="2023-03-09T05:57:25.002" v="179" actId="20577"/>
          <ac:spMkLst>
            <pc:docMk/>
            <pc:sldMk cId="3004992335" sldId="736"/>
            <ac:spMk id="3" creationId="{E504C4E5-D148-0EBA-0EC8-A8A95EF361FD}"/>
          </ac:spMkLst>
        </pc:spChg>
      </pc:sldChg>
      <pc:sldChg chg="modSp mod">
        <pc:chgData name="Van Lier, Martijn" userId="cc77d5e3-1aa7-4f4b-9485-ac08a8eef46a" providerId="ADAL" clId="{107BF521-0C3C-4018-97EF-4CE7F5C2919F}" dt="2023-03-09T06:00:33.049" v="200" actId="6549"/>
        <pc:sldMkLst>
          <pc:docMk/>
          <pc:sldMk cId="1038050855" sldId="738"/>
        </pc:sldMkLst>
        <pc:spChg chg="mod">
          <ac:chgData name="Van Lier, Martijn" userId="cc77d5e3-1aa7-4f4b-9485-ac08a8eef46a" providerId="ADAL" clId="{107BF521-0C3C-4018-97EF-4CE7F5C2919F}" dt="2023-03-09T06:00:33.049" v="200" actId="6549"/>
          <ac:spMkLst>
            <pc:docMk/>
            <pc:sldMk cId="1038050855" sldId="738"/>
            <ac:spMk id="3" creationId="{34EFB33C-8A8B-2AF6-BC06-FA3BC42AC46D}"/>
          </ac:spMkLst>
        </pc:spChg>
      </pc:sldChg>
      <pc:sldChg chg="del">
        <pc:chgData name="Van Lier, Martijn" userId="cc77d5e3-1aa7-4f4b-9485-ac08a8eef46a" providerId="ADAL" clId="{107BF521-0C3C-4018-97EF-4CE7F5C2919F}" dt="2023-03-09T06:07:42.427" v="266" actId="47"/>
        <pc:sldMkLst>
          <pc:docMk/>
          <pc:sldMk cId="3523236452" sldId="741"/>
        </pc:sldMkLst>
      </pc:sldChg>
      <pc:sldChg chg="modSp mod">
        <pc:chgData name="Van Lier, Martijn" userId="cc77d5e3-1aa7-4f4b-9485-ac08a8eef46a" providerId="ADAL" clId="{107BF521-0C3C-4018-97EF-4CE7F5C2919F}" dt="2023-03-09T06:06:28.437" v="265" actId="1035"/>
        <pc:sldMkLst>
          <pc:docMk/>
          <pc:sldMk cId="2374519502" sldId="743"/>
        </pc:sldMkLst>
        <pc:spChg chg="mod">
          <ac:chgData name="Van Lier, Martijn" userId="cc77d5e3-1aa7-4f4b-9485-ac08a8eef46a" providerId="ADAL" clId="{107BF521-0C3C-4018-97EF-4CE7F5C2919F}" dt="2023-03-09T06:06:28.437" v="265" actId="1035"/>
          <ac:spMkLst>
            <pc:docMk/>
            <pc:sldMk cId="2374519502" sldId="743"/>
            <ac:spMk id="3" creationId="{34EFB33C-8A8B-2AF6-BC06-FA3BC42AC46D}"/>
          </ac:spMkLst>
        </pc:spChg>
      </pc:sldChg>
      <pc:sldChg chg="modSp mod">
        <pc:chgData name="Van Lier, Martijn" userId="cc77d5e3-1aa7-4f4b-9485-ac08a8eef46a" providerId="ADAL" clId="{107BF521-0C3C-4018-97EF-4CE7F5C2919F}" dt="2023-03-09T05:53:34.960" v="76" actId="1037"/>
        <pc:sldMkLst>
          <pc:docMk/>
          <pc:sldMk cId="3925036485" sldId="744"/>
        </pc:sldMkLst>
        <pc:picChg chg="mod">
          <ac:chgData name="Van Lier, Martijn" userId="cc77d5e3-1aa7-4f4b-9485-ac08a8eef46a" providerId="ADAL" clId="{107BF521-0C3C-4018-97EF-4CE7F5C2919F}" dt="2023-03-09T05:53:34.960" v="76" actId="1037"/>
          <ac:picMkLst>
            <pc:docMk/>
            <pc:sldMk cId="3925036485" sldId="744"/>
            <ac:picMk id="5" creationId="{E8A64078-F222-E30C-1044-0D7593299855}"/>
          </ac:picMkLst>
        </pc:picChg>
      </pc:sldChg>
      <pc:sldChg chg="addSp modSp mod">
        <pc:chgData name="Van Lier, Martijn" userId="cc77d5e3-1aa7-4f4b-9485-ac08a8eef46a" providerId="ADAL" clId="{107BF521-0C3C-4018-97EF-4CE7F5C2919F}" dt="2023-03-09T06:30:00.013" v="1489" actId="1076"/>
        <pc:sldMkLst>
          <pc:docMk/>
          <pc:sldMk cId="1617142016" sldId="745"/>
        </pc:sldMkLst>
        <pc:spChg chg="add mod">
          <ac:chgData name="Van Lier, Martijn" userId="cc77d5e3-1aa7-4f4b-9485-ac08a8eef46a" providerId="ADAL" clId="{107BF521-0C3C-4018-97EF-4CE7F5C2919F}" dt="2023-03-09T06:29:54.646" v="1488" actId="20577"/>
          <ac:spMkLst>
            <pc:docMk/>
            <pc:sldMk cId="1617142016" sldId="745"/>
            <ac:spMk id="4" creationId="{0339DAD5-0AD7-9A7F-E149-DB5EAFB04BFB}"/>
          </ac:spMkLst>
        </pc:spChg>
        <pc:picChg chg="mod">
          <ac:chgData name="Van Lier, Martijn" userId="cc77d5e3-1aa7-4f4b-9485-ac08a8eef46a" providerId="ADAL" clId="{107BF521-0C3C-4018-97EF-4CE7F5C2919F}" dt="2023-03-09T06:30:00.013" v="1489" actId="1076"/>
          <ac:picMkLst>
            <pc:docMk/>
            <pc:sldMk cId="1617142016" sldId="745"/>
            <ac:picMk id="1026" creationId="{2CE1EFE9-95F7-BFFE-9CCE-1DCF615A6117}"/>
          </ac:picMkLst>
        </pc:picChg>
      </pc:sldChg>
      <pc:sldChg chg="modSp mod">
        <pc:chgData name="Van Lier, Martijn" userId="cc77d5e3-1aa7-4f4b-9485-ac08a8eef46a" providerId="ADAL" clId="{107BF521-0C3C-4018-97EF-4CE7F5C2919F}" dt="2023-03-09T08:33:38.437" v="1537" actId="20578"/>
        <pc:sldMkLst>
          <pc:docMk/>
          <pc:sldMk cId="370684854" sldId="747"/>
        </pc:sldMkLst>
        <pc:spChg chg="mod">
          <ac:chgData name="Van Lier, Martijn" userId="cc77d5e3-1aa7-4f4b-9485-ac08a8eef46a" providerId="ADAL" clId="{107BF521-0C3C-4018-97EF-4CE7F5C2919F}" dt="2023-03-09T08:33:38.437" v="1537" actId="20578"/>
          <ac:spMkLst>
            <pc:docMk/>
            <pc:sldMk cId="370684854" sldId="747"/>
            <ac:spMk id="3" creationId="{34EFB33C-8A8B-2AF6-BC06-FA3BC42AC46D}"/>
          </ac:spMkLst>
        </pc:spChg>
      </pc:sldChg>
      <pc:sldChg chg="addSp delSp modSp mod setBg">
        <pc:chgData name="Van Lier, Martijn" userId="cc77d5e3-1aa7-4f4b-9485-ac08a8eef46a" providerId="ADAL" clId="{107BF521-0C3C-4018-97EF-4CE7F5C2919F}" dt="2023-03-09T06:37:11.673" v="1534" actId="113"/>
        <pc:sldMkLst>
          <pc:docMk/>
          <pc:sldMk cId="3516658503" sldId="758"/>
        </pc:sldMkLst>
        <pc:spChg chg="mod">
          <ac:chgData name="Van Lier, Martijn" userId="cc77d5e3-1aa7-4f4b-9485-ac08a8eef46a" providerId="ADAL" clId="{107BF521-0C3C-4018-97EF-4CE7F5C2919F}" dt="2023-03-09T05:42:37.606" v="22" actId="20577"/>
          <ac:spMkLst>
            <pc:docMk/>
            <pc:sldMk cId="3516658503" sldId="758"/>
            <ac:spMk id="2" creationId="{255C7492-6709-F494-62A7-30E269EAE9E9}"/>
          </ac:spMkLst>
        </pc:spChg>
        <pc:spChg chg="mod">
          <ac:chgData name="Van Lier, Martijn" userId="cc77d5e3-1aa7-4f4b-9485-ac08a8eef46a" providerId="ADAL" clId="{107BF521-0C3C-4018-97EF-4CE7F5C2919F}" dt="2023-03-09T06:37:11.673" v="1534" actId="113"/>
          <ac:spMkLst>
            <pc:docMk/>
            <pc:sldMk cId="3516658503" sldId="758"/>
            <ac:spMk id="3" creationId="{34EFB33C-8A8B-2AF6-BC06-FA3BC42AC46D}"/>
          </ac:spMkLst>
        </pc:spChg>
        <pc:spChg chg="add del">
          <ac:chgData name="Van Lier, Martijn" userId="cc77d5e3-1aa7-4f4b-9485-ac08a8eef46a" providerId="ADAL" clId="{107BF521-0C3C-4018-97EF-4CE7F5C2919F}" dt="2023-03-09T05:41:57.070" v="18" actId="26606"/>
          <ac:spMkLst>
            <pc:docMk/>
            <pc:sldMk cId="3516658503" sldId="758"/>
            <ac:spMk id="8" creationId="{1B15ED52-F352-441B-82BF-E0EA34836D08}"/>
          </ac:spMkLst>
        </pc:spChg>
        <pc:spChg chg="add del">
          <ac:chgData name="Van Lier, Martijn" userId="cc77d5e3-1aa7-4f4b-9485-ac08a8eef46a" providerId="ADAL" clId="{107BF521-0C3C-4018-97EF-4CE7F5C2919F}" dt="2023-03-09T05:41:57.070" v="18" actId="26606"/>
          <ac:spMkLst>
            <pc:docMk/>
            <pc:sldMk cId="3516658503" sldId="758"/>
            <ac:spMk id="10" creationId="{3B2E3793-BFE6-45A2-9B7B-E18844431C99}"/>
          </ac:spMkLst>
        </pc:spChg>
        <pc:spChg chg="add del">
          <ac:chgData name="Van Lier, Martijn" userId="cc77d5e3-1aa7-4f4b-9485-ac08a8eef46a" providerId="ADAL" clId="{107BF521-0C3C-4018-97EF-4CE7F5C2919F}" dt="2023-03-09T05:41:57.070" v="18" actId="26606"/>
          <ac:spMkLst>
            <pc:docMk/>
            <pc:sldMk cId="3516658503" sldId="758"/>
            <ac:spMk id="12" creationId="{BC4C4868-CB8F-4AF9-9CDB-8108F2C19B67}"/>
          </ac:spMkLst>
        </pc:spChg>
        <pc:spChg chg="add del">
          <ac:chgData name="Van Lier, Martijn" userId="cc77d5e3-1aa7-4f4b-9485-ac08a8eef46a" providerId="ADAL" clId="{107BF521-0C3C-4018-97EF-4CE7F5C2919F}" dt="2023-03-09T05:41:57.070" v="18" actId="26606"/>
          <ac:spMkLst>
            <pc:docMk/>
            <pc:sldMk cId="3516658503" sldId="758"/>
            <ac:spMk id="14" creationId="{375E0459-6403-40CD-989D-56A4407CA12E}"/>
          </ac:spMkLst>
        </pc:spChg>
        <pc:spChg chg="add del">
          <ac:chgData name="Van Lier, Martijn" userId="cc77d5e3-1aa7-4f4b-9485-ac08a8eef46a" providerId="ADAL" clId="{107BF521-0C3C-4018-97EF-4CE7F5C2919F}" dt="2023-03-09T05:41:57.070" v="18" actId="26606"/>
          <ac:spMkLst>
            <pc:docMk/>
            <pc:sldMk cId="3516658503" sldId="758"/>
            <ac:spMk id="16" creationId="{53E5B1A8-3AC9-4BD1-9BBC-78CA94F2D1BA}"/>
          </ac:spMkLst>
        </pc:spChg>
      </pc:sldChg>
      <pc:sldChg chg="modSp mod">
        <pc:chgData name="Van Lier, Martijn" userId="cc77d5e3-1aa7-4f4b-9485-ac08a8eef46a" providerId="ADAL" clId="{107BF521-0C3C-4018-97EF-4CE7F5C2919F}" dt="2023-03-09T05:42:49.900" v="31" actId="20577"/>
        <pc:sldMkLst>
          <pc:docMk/>
          <pc:sldMk cId="2461767451" sldId="765"/>
        </pc:sldMkLst>
        <pc:spChg chg="mod">
          <ac:chgData name="Van Lier, Martijn" userId="cc77d5e3-1aa7-4f4b-9485-ac08a8eef46a" providerId="ADAL" clId="{107BF521-0C3C-4018-97EF-4CE7F5C2919F}" dt="2023-03-09T05:42:49.900" v="31" actId="20577"/>
          <ac:spMkLst>
            <pc:docMk/>
            <pc:sldMk cId="2461767451" sldId="765"/>
            <ac:spMk id="2" creationId="{721914C2-1E4A-AC0F-1EEA-EC4A612A4EBD}"/>
          </ac:spMkLst>
        </pc:spChg>
      </pc:sldChg>
      <pc:sldChg chg="addSp modSp mod">
        <pc:chgData name="Van Lier, Martijn" userId="cc77d5e3-1aa7-4f4b-9485-ac08a8eef46a" providerId="ADAL" clId="{107BF521-0C3C-4018-97EF-4CE7F5C2919F}" dt="2023-03-09T05:42:44.614" v="26" actId="20577"/>
        <pc:sldMkLst>
          <pc:docMk/>
          <pc:sldMk cId="280394882" sldId="766"/>
        </pc:sldMkLst>
        <pc:spChg chg="mod">
          <ac:chgData name="Van Lier, Martijn" userId="cc77d5e3-1aa7-4f4b-9485-ac08a8eef46a" providerId="ADAL" clId="{107BF521-0C3C-4018-97EF-4CE7F5C2919F}" dt="2023-03-09T05:42:44.614" v="26" actId="20577"/>
          <ac:spMkLst>
            <pc:docMk/>
            <pc:sldMk cId="280394882" sldId="766"/>
            <ac:spMk id="2" creationId="{721914C2-1E4A-AC0F-1EEA-EC4A612A4EBD}"/>
          </ac:spMkLst>
        </pc:spChg>
        <pc:picChg chg="add">
          <ac:chgData name="Van Lier, Martijn" userId="cc77d5e3-1aa7-4f4b-9485-ac08a8eef46a" providerId="ADAL" clId="{107BF521-0C3C-4018-97EF-4CE7F5C2919F}" dt="2023-03-09T05:37:51.617" v="0" actId="22"/>
          <ac:picMkLst>
            <pc:docMk/>
            <pc:sldMk cId="280394882" sldId="766"/>
            <ac:picMk id="5" creationId="{B0611895-3DFA-5517-2D0A-776F260BE08F}"/>
          </ac:picMkLst>
        </pc:picChg>
      </pc:sldChg>
      <pc:sldChg chg="modSp add mod">
        <pc:chgData name="Van Lier, Martijn" userId="cc77d5e3-1aa7-4f4b-9485-ac08a8eef46a" providerId="ADAL" clId="{107BF521-0C3C-4018-97EF-4CE7F5C2919F}" dt="2023-03-09T06:26:01.817" v="1317" actId="20577"/>
        <pc:sldMkLst>
          <pc:docMk/>
          <pc:sldMk cId="515770560" sldId="767"/>
        </pc:sldMkLst>
        <pc:spChg chg="mod">
          <ac:chgData name="Van Lier, Martijn" userId="cc77d5e3-1aa7-4f4b-9485-ac08a8eef46a" providerId="ADAL" clId="{107BF521-0C3C-4018-97EF-4CE7F5C2919F}" dt="2023-03-09T06:26:01.817" v="1317" actId="20577"/>
          <ac:spMkLst>
            <pc:docMk/>
            <pc:sldMk cId="515770560" sldId="767"/>
            <ac:spMk id="3" creationId="{34EFB33C-8A8B-2AF6-BC06-FA3BC42AC46D}"/>
          </ac:spMkLst>
        </pc:spChg>
      </pc:sldChg>
      <pc:sldChg chg="modSp add mod">
        <pc:chgData name="Van Lier, Martijn" userId="cc77d5e3-1aa7-4f4b-9485-ac08a8eef46a" providerId="ADAL" clId="{107BF521-0C3C-4018-97EF-4CE7F5C2919F}" dt="2023-03-09T05:56:14.805" v="150" actId="20577"/>
        <pc:sldMkLst>
          <pc:docMk/>
          <pc:sldMk cId="4040781945" sldId="768"/>
        </pc:sldMkLst>
        <pc:spChg chg="mod">
          <ac:chgData name="Van Lier, Martijn" userId="cc77d5e3-1aa7-4f4b-9485-ac08a8eef46a" providerId="ADAL" clId="{107BF521-0C3C-4018-97EF-4CE7F5C2919F}" dt="2023-03-09T05:56:14.805" v="150" actId="20577"/>
          <ac:spMkLst>
            <pc:docMk/>
            <pc:sldMk cId="4040781945" sldId="768"/>
            <ac:spMk id="3" creationId="{5763AF35-711A-2365-4618-F1AD195F466D}"/>
          </ac:spMkLst>
        </pc:spChg>
      </pc:sldChg>
      <pc:sldChg chg="add del">
        <pc:chgData name="Van Lier, Martijn" userId="cc77d5e3-1aa7-4f4b-9485-ac08a8eef46a" providerId="ADAL" clId="{107BF521-0C3C-4018-97EF-4CE7F5C2919F}" dt="2023-03-09T05:54:28.018" v="80"/>
        <pc:sldMkLst>
          <pc:docMk/>
          <pc:sldMk cId="3236952257" sldId="769"/>
        </pc:sldMkLst>
      </pc:sldChg>
      <pc:sldChg chg="modSp add mod">
        <pc:chgData name="Van Lier, Martijn" userId="cc77d5e3-1aa7-4f4b-9485-ac08a8eef46a" providerId="ADAL" clId="{107BF521-0C3C-4018-97EF-4CE7F5C2919F}" dt="2023-03-09T08:44:08.672" v="1606" actId="20577"/>
        <pc:sldMkLst>
          <pc:docMk/>
          <pc:sldMk cId="3294545259" sldId="769"/>
        </pc:sldMkLst>
        <pc:spChg chg="mod">
          <ac:chgData name="Van Lier, Martijn" userId="cc77d5e3-1aa7-4f4b-9485-ac08a8eef46a" providerId="ADAL" clId="{107BF521-0C3C-4018-97EF-4CE7F5C2919F}" dt="2023-03-09T06:08:48.233" v="298" actId="20577"/>
          <ac:spMkLst>
            <pc:docMk/>
            <pc:sldMk cId="3294545259" sldId="769"/>
            <ac:spMk id="2" creationId="{7BB4AF43-DF1E-16AA-540E-7B23B83BCF58}"/>
          </ac:spMkLst>
        </pc:spChg>
        <pc:spChg chg="mod">
          <ac:chgData name="Van Lier, Martijn" userId="cc77d5e3-1aa7-4f4b-9485-ac08a8eef46a" providerId="ADAL" clId="{107BF521-0C3C-4018-97EF-4CE7F5C2919F}" dt="2023-03-09T08:44:08.672" v="1606" actId="20577"/>
          <ac:spMkLst>
            <pc:docMk/>
            <pc:sldMk cId="3294545259" sldId="769"/>
            <ac:spMk id="3" creationId="{5763AF35-711A-2365-4618-F1AD195F466D}"/>
          </ac:spMkLst>
        </pc:spChg>
      </pc:sldChg>
    </pc:docChg>
  </pc:docChgLst>
  <pc:docChgLst>
    <pc:chgData name="Bijlsma, Nick" userId="267649a1-b1f6-40f1-90c9-e4d92b6d791c" providerId="ADAL" clId="{58C3B6DD-213D-434E-9A33-B600C67B3174}"/>
    <pc:docChg chg="addSld delSld modSld">
      <pc:chgData name="Bijlsma, Nick" userId="267649a1-b1f6-40f1-90c9-e4d92b6d791c" providerId="ADAL" clId="{58C3B6DD-213D-434E-9A33-B600C67B3174}" dt="2023-03-10T09:24:37.103" v="7" actId="47"/>
      <pc:docMkLst>
        <pc:docMk/>
      </pc:docMkLst>
      <pc:sldChg chg="del">
        <pc:chgData name="Bijlsma, Nick" userId="267649a1-b1f6-40f1-90c9-e4d92b6d791c" providerId="ADAL" clId="{58C3B6DD-213D-434E-9A33-B600C67B3174}" dt="2023-03-10T09:24:37.103" v="7" actId="47"/>
        <pc:sldMkLst>
          <pc:docMk/>
          <pc:sldMk cId="1965244574" sldId="746"/>
        </pc:sldMkLst>
      </pc:sldChg>
      <pc:sldChg chg="modSp new mod modNotesTx">
        <pc:chgData name="Bijlsma, Nick" userId="267649a1-b1f6-40f1-90c9-e4d92b6d791c" providerId="ADAL" clId="{58C3B6DD-213D-434E-9A33-B600C67B3174}" dt="2023-03-10T09:24:35.713" v="6"/>
        <pc:sldMkLst>
          <pc:docMk/>
          <pc:sldMk cId="1928179596" sldId="770"/>
        </pc:sldMkLst>
        <pc:spChg chg="mod">
          <ac:chgData name="Bijlsma, Nick" userId="267649a1-b1f6-40f1-90c9-e4d92b6d791c" providerId="ADAL" clId="{58C3B6DD-213D-434E-9A33-B600C67B3174}" dt="2023-03-10T09:24:25.747" v="4"/>
          <ac:spMkLst>
            <pc:docMk/>
            <pc:sldMk cId="1928179596" sldId="770"/>
            <ac:spMk id="2" creationId="{C561B7EA-0D3C-6FFD-E3F6-AB8E0DA3B9C5}"/>
          </ac:spMkLst>
        </pc:spChg>
        <pc:spChg chg="mod">
          <ac:chgData name="Bijlsma, Nick" userId="267649a1-b1f6-40f1-90c9-e4d92b6d791c" providerId="ADAL" clId="{58C3B6DD-213D-434E-9A33-B600C67B3174}" dt="2023-03-10T09:24:31.652" v="5"/>
          <ac:spMkLst>
            <pc:docMk/>
            <pc:sldMk cId="1928179596" sldId="770"/>
            <ac:spMk id="3" creationId="{E8311B04-D25C-72A8-F18C-21BBD0B2D639}"/>
          </ac:spMkLst>
        </pc:spChg>
      </pc:sldChg>
      <pc:sldChg chg="modSp new del mod">
        <pc:chgData name="Bijlsma, Nick" userId="267649a1-b1f6-40f1-90c9-e4d92b6d791c" providerId="ADAL" clId="{58C3B6DD-213D-434E-9A33-B600C67B3174}" dt="2023-03-10T09:24:16.832" v="2" actId="47"/>
        <pc:sldMkLst>
          <pc:docMk/>
          <pc:sldMk cId="2739358624" sldId="770"/>
        </pc:sldMkLst>
        <pc:spChg chg="mod">
          <ac:chgData name="Bijlsma, Nick" userId="267649a1-b1f6-40f1-90c9-e4d92b6d791c" providerId="ADAL" clId="{58C3B6DD-213D-434E-9A33-B600C67B3174}" dt="2023-03-10T09:24:13.117" v="1"/>
          <ac:spMkLst>
            <pc:docMk/>
            <pc:sldMk cId="2739358624" sldId="770"/>
            <ac:spMk id="2" creationId="{BF0001CC-6D52-5152-667D-62E46993CFE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C44751-B396-4988-ADBC-675A7C0D939E}" type="datetimeFigureOut">
              <a:rPr lang="nl-NL" smtClean="0"/>
              <a:t>22-5-2023</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B9C662-9230-4701-9900-BE9348BBC916}" type="slidenum">
              <a:rPr lang="nl-NL" smtClean="0"/>
              <a:t>‹nr.›</a:t>
            </a:fld>
            <a:endParaRPr lang="nl-NL"/>
          </a:p>
        </p:txBody>
      </p:sp>
    </p:spTree>
    <p:extLst>
      <p:ext uri="{BB962C8B-B14F-4D97-AF65-F5344CB8AC3E}">
        <p14:creationId xmlns:p14="http://schemas.microsoft.com/office/powerpoint/2010/main" val="13603449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F8B9C662-9230-4701-9900-BE9348BBC916}" type="slidenum">
              <a:rPr lang="nl-NL" smtClean="0"/>
              <a:t>1</a:t>
            </a:fld>
            <a:endParaRPr lang="nl-NL"/>
          </a:p>
        </p:txBody>
      </p:sp>
    </p:spTree>
    <p:extLst>
      <p:ext uri="{BB962C8B-B14F-4D97-AF65-F5344CB8AC3E}">
        <p14:creationId xmlns:p14="http://schemas.microsoft.com/office/powerpoint/2010/main" val="1295145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a:t>9:15 	Toelichting </a:t>
            </a:r>
            <a:r>
              <a:rPr lang="nl-NL" dirty="0" err="1"/>
              <a:t>SpUk</a:t>
            </a:r>
            <a:r>
              <a:rPr lang="nl-NL" dirty="0"/>
              <a:t> Lokale Aanpak Isolatie -toelichting Max Koster en Martijn van Lier</a:t>
            </a:r>
          </a:p>
          <a:p>
            <a:pPr marL="0" indent="0">
              <a:buNone/>
            </a:pPr>
            <a:r>
              <a:rPr lang="nl-NL" dirty="0"/>
              <a:t>9:45 	Werkvorm (werkblad) – in drietallen</a:t>
            </a:r>
          </a:p>
          <a:p>
            <a:pPr marL="0" indent="0">
              <a:buNone/>
            </a:pPr>
            <a:r>
              <a:rPr lang="nl-NL" dirty="0"/>
              <a:t>10:15 	Werkvorm (werkblad) – individuele uitwerking – actielijst</a:t>
            </a:r>
          </a:p>
          <a:p>
            <a:pPr marL="0" indent="0">
              <a:buNone/>
            </a:pPr>
            <a:r>
              <a:rPr lang="nl-NL" dirty="0"/>
              <a:t>10:45 	Plenaire terugkoppeling – vragen ophalen RVO</a:t>
            </a:r>
          </a:p>
          <a:p>
            <a:endParaRPr lang="nl-NL" dirty="0"/>
          </a:p>
        </p:txBody>
      </p:sp>
      <p:sp>
        <p:nvSpPr>
          <p:cNvPr id="4" name="Slide Number Placeholder 3"/>
          <p:cNvSpPr>
            <a:spLocks noGrp="1"/>
          </p:cNvSpPr>
          <p:nvPr>
            <p:ph type="sldNum" sz="quarter" idx="5"/>
          </p:nvPr>
        </p:nvSpPr>
        <p:spPr/>
        <p:txBody>
          <a:bodyPr/>
          <a:lstStyle/>
          <a:p>
            <a:fld id="{F8B9C662-9230-4701-9900-BE9348BBC916}" type="slidenum">
              <a:rPr lang="nl-NL" smtClean="0"/>
              <a:t>2</a:t>
            </a:fld>
            <a:endParaRPr lang="nl-NL"/>
          </a:p>
        </p:txBody>
      </p:sp>
    </p:spTree>
    <p:extLst>
      <p:ext uri="{BB962C8B-B14F-4D97-AF65-F5344CB8AC3E}">
        <p14:creationId xmlns:p14="http://schemas.microsoft.com/office/powerpoint/2010/main" val="4231628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a:t>Scenario </a:t>
            </a:r>
          </a:p>
          <a:p>
            <a:r>
              <a:rPr lang="nl-NL" dirty="0"/>
              <a:t>- Meer kosten gemaakt en ook meer besparing – kun je in volgende tranche met terugwerkende kracht kosten terughalen / en voor welke datum dan? – vraag aan RVO</a:t>
            </a:r>
          </a:p>
        </p:txBody>
      </p:sp>
      <p:sp>
        <p:nvSpPr>
          <p:cNvPr id="4" name="Slide Number Placeholder 3"/>
          <p:cNvSpPr>
            <a:spLocks noGrp="1"/>
          </p:cNvSpPr>
          <p:nvPr>
            <p:ph type="sldNum" sz="quarter" idx="5"/>
          </p:nvPr>
        </p:nvSpPr>
        <p:spPr/>
        <p:txBody>
          <a:bodyPr/>
          <a:lstStyle/>
          <a:p>
            <a:fld id="{F8B9C662-9230-4701-9900-BE9348BBC916}" type="slidenum">
              <a:rPr lang="nl-NL" smtClean="0"/>
              <a:t>9</a:t>
            </a:fld>
            <a:endParaRPr lang="nl-NL"/>
          </a:p>
        </p:txBody>
      </p:sp>
    </p:spTree>
    <p:extLst>
      <p:ext uri="{BB962C8B-B14F-4D97-AF65-F5344CB8AC3E}">
        <p14:creationId xmlns:p14="http://schemas.microsoft.com/office/powerpoint/2010/main" val="1359848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F8B9C662-9230-4701-9900-BE9348BBC916}" type="slidenum">
              <a:rPr lang="nl-NL" smtClean="0"/>
              <a:t>10</a:t>
            </a:fld>
            <a:endParaRPr lang="nl-NL"/>
          </a:p>
        </p:txBody>
      </p:sp>
    </p:spTree>
    <p:extLst>
      <p:ext uri="{BB962C8B-B14F-4D97-AF65-F5344CB8AC3E}">
        <p14:creationId xmlns:p14="http://schemas.microsoft.com/office/powerpoint/2010/main" val="3639800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a:t>Live aanvullen – bundelen naar RVO</a:t>
            </a:r>
          </a:p>
        </p:txBody>
      </p:sp>
      <p:sp>
        <p:nvSpPr>
          <p:cNvPr id="4" name="Slide Number Placeholder 3"/>
          <p:cNvSpPr>
            <a:spLocks noGrp="1"/>
          </p:cNvSpPr>
          <p:nvPr>
            <p:ph type="sldNum" sz="quarter" idx="5"/>
          </p:nvPr>
        </p:nvSpPr>
        <p:spPr/>
        <p:txBody>
          <a:bodyPr/>
          <a:lstStyle/>
          <a:p>
            <a:fld id="{F8B9C662-9230-4701-9900-BE9348BBC916}" type="slidenum">
              <a:rPr lang="nl-NL" smtClean="0"/>
              <a:t>11</a:t>
            </a:fld>
            <a:endParaRPr lang="nl-NL"/>
          </a:p>
        </p:txBody>
      </p:sp>
    </p:spTree>
    <p:extLst>
      <p:ext uri="{BB962C8B-B14F-4D97-AF65-F5344CB8AC3E}">
        <p14:creationId xmlns:p14="http://schemas.microsoft.com/office/powerpoint/2010/main" val="3758099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b="0" i="0" u="none" strike="noStrike" baseline="0" dirty="0">
                <a:solidFill>
                  <a:srgbClr val="000000"/>
                </a:solidFill>
                <a:latin typeface="Calibri" panose="020F0502020204030204" pitchFamily="34" charset="0"/>
              </a:rPr>
              <a:t>“Het isolatieprogramma dat een gemeente opstelt geeft aan welke activiteiten hiertoe worden verricht. In de aanvraag wordt gevraagd: (a) een omschrijving te geven op welke wijze invulling wordt gegeven aan het uitvoeren of laten uitvoeren van de energiebesparende isolatiemaatregelen of het subsidiëren hiervan; (b) een omschrijving te geven van de gerichte ondersteuning aan eigenaar-bewoners (c) een omschrijving van de werkzaamheden van het ambtelijk apparaat (de gemeente) of de inhuur van externe capaciteit ten behoeve van de uitvoering van het isolatieprogramma. Daarbij wordt gevraagd om toe te lichten hoe de middelen van de </a:t>
            </a:r>
            <a:r>
              <a:rPr lang="nl-NL" sz="1200" b="0" i="0" u="none" strike="noStrike" baseline="0" dirty="0" err="1">
                <a:solidFill>
                  <a:srgbClr val="000000"/>
                </a:solidFill>
                <a:latin typeface="Calibri" panose="020F0502020204030204" pitchFamily="34" charset="0"/>
              </a:rPr>
              <a:t>SpUk</a:t>
            </a:r>
            <a:r>
              <a:rPr lang="nl-NL" sz="1200" b="0" i="0" u="none" strike="noStrike" baseline="0" dirty="0">
                <a:solidFill>
                  <a:srgbClr val="000000"/>
                </a:solidFill>
                <a:latin typeface="Calibri" panose="020F0502020204030204" pitchFamily="34" charset="0"/>
              </a:rPr>
              <a:t> Lokale Aanpak Isolatie de eigenaar-bewoners met (risico) op energiearmoede gaan bereiken. Bij de aanvraag wordt tenslotte ook gevraagd naar de relatie tussen de inzet van de </a:t>
            </a:r>
            <a:r>
              <a:rPr lang="nl-NL" sz="1200" b="0" i="0" u="none" strike="noStrike" baseline="0" dirty="0" err="1">
                <a:solidFill>
                  <a:srgbClr val="000000"/>
                </a:solidFill>
                <a:latin typeface="Calibri" panose="020F0502020204030204" pitchFamily="34" charset="0"/>
              </a:rPr>
              <a:t>SpUk</a:t>
            </a:r>
            <a:r>
              <a:rPr lang="nl-NL" sz="1200" b="0" i="0" u="none" strike="noStrike" baseline="0" dirty="0">
                <a:solidFill>
                  <a:srgbClr val="000000"/>
                </a:solidFill>
                <a:latin typeface="Calibri" panose="020F0502020204030204" pitchFamily="34" charset="0"/>
              </a:rPr>
              <a:t> Lokale Aanpak Isolatie middelen en de aanpak in uw gemeente in het kader van Nationaal Programma Leefbaarheid en Veiligheid als ook hoe uw isolatieprogramma aansluit bij uw Transitie Visie Warmte. Het programma wordt bij de aanvraag niet inhoudelijk beoordeeld.” – FAQ RVO</a:t>
            </a:r>
            <a:endParaRPr lang="nl-NL" dirty="0"/>
          </a:p>
          <a:p>
            <a:endParaRPr lang="nl-NL" dirty="0"/>
          </a:p>
        </p:txBody>
      </p:sp>
      <p:sp>
        <p:nvSpPr>
          <p:cNvPr id="4" name="Slide Number Placeholder 3"/>
          <p:cNvSpPr>
            <a:spLocks noGrp="1"/>
          </p:cNvSpPr>
          <p:nvPr>
            <p:ph type="sldNum" sz="quarter" idx="5"/>
          </p:nvPr>
        </p:nvSpPr>
        <p:spPr/>
        <p:txBody>
          <a:bodyPr/>
          <a:lstStyle/>
          <a:p>
            <a:fld id="{F8B9C662-9230-4701-9900-BE9348BBC916}" type="slidenum">
              <a:rPr lang="nl-NL" smtClean="0"/>
              <a:t>12</a:t>
            </a:fld>
            <a:endParaRPr lang="nl-NL"/>
          </a:p>
        </p:txBody>
      </p:sp>
    </p:spTree>
    <p:extLst>
      <p:ext uri="{BB962C8B-B14F-4D97-AF65-F5344CB8AC3E}">
        <p14:creationId xmlns:p14="http://schemas.microsoft.com/office/powerpoint/2010/main" val="13583127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5"/>
          </p:nvPr>
        </p:nvSpPr>
        <p:spPr/>
        <p:txBody>
          <a:bodyPr/>
          <a:lstStyle/>
          <a:p>
            <a:fld id="{F8B9C662-9230-4701-9900-BE9348BBC916}" type="slidenum">
              <a:rPr lang="nl-NL" smtClean="0"/>
              <a:t>16</a:t>
            </a:fld>
            <a:endParaRPr lang="nl-NL"/>
          </a:p>
        </p:txBody>
      </p:sp>
    </p:spTree>
    <p:extLst>
      <p:ext uri="{BB962C8B-B14F-4D97-AF65-F5344CB8AC3E}">
        <p14:creationId xmlns:p14="http://schemas.microsoft.com/office/powerpoint/2010/main" val="22455122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F46382-D4DE-43E7-A8E4-CD7C258BFAC4}"/>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C8872352-3683-4EF2-8BBF-C28A9682F38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F46E7E7F-A4F3-42DA-8D25-62D598ABC763}"/>
              </a:ext>
            </a:extLst>
          </p:cNvPr>
          <p:cNvSpPr>
            <a:spLocks noGrp="1"/>
          </p:cNvSpPr>
          <p:nvPr>
            <p:ph type="dt" sz="half" idx="10"/>
          </p:nvPr>
        </p:nvSpPr>
        <p:spPr/>
        <p:txBody>
          <a:bodyPr/>
          <a:lstStyle/>
          <a:p>
            <a:fld id="{A7455A5C-5FA4-49D7-9943-6881BD828CFC}" type="datetimeFigureOut">
              <a:rPr lang="nl-NL" smtClean="0"/>
              <a:t>22-5-2023</a:t>
            </a:fld>
            <a:endParaRPr lang="nl-NL"/>
          </a:p>
        </p:txBody>
      </p:sp>
      <p:sp>
        <p:nvSpPr>
          <p:cNvPr id="5" name="Tijdelijke aanduiding voor voettekst 4">
            <a:extLst>
              <a:ext uri="{FF2B5EF4-FFF2-40B4-BE49-F238E27FC236}">
                <a16:creationId xmlns:a16="http://schemas.microsoft.com/office/drawing/2014/main" id="{91B88F0A-E712-4361-BF9E-170DC6FAD80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E95EF42-40EE-4E60-BA62-DBA581525464}"/>
              </a:ext>
            </a:extLst>
          </p:cNvPr>
          <p:cNvSpPr>
            <a:spLocks noGrp="1"/>
          </p:cNvSpPr>
          <p:nvPr>
            <p:ph type="sldNum" sz="quarter" idx="12"/>
          </p:nvPr>
        </p:nvSpPr>
        <p:spPr/>
        <p:txBody>
          <a:bodyPr/>
          <a:lstStyle/>
          <a:p>
            <a:fld id="{3802BA46-458C-4EC3-AAAB-2D7B5B5697DC}" type="slidenum">
              <a:rPr lang="nl-NL" smtClean="0"/>
              <a:t>‹nr.›</a:t>
            </a:fld>
            <a:endParaRPr lang="nl-NL"/>
          </a:p>
        </p:txBody>
      </p:sp>
    </p:spTree>
    <p:extLst>
      <p:ext uri="{BB962C8B-B14F-4D97-AF65-F5344CB8AC3E}">
        <p14:creationId xmlns:p14="http://schemas.microsoft.com/office/powerpoint/2010/main" val="2323937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16C4D4-8558-4691-B522-3C55863FA56B}"/>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CBFC91A5-ED5B-4C33-88AD-8FE625C29A5C}"/>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249ED1C-D5DB-4EBF-AE17-753C26E0421F}"/>
              </a:ext>
            </a:extLst>
          </p:cNvPr>
          <p:cNvSpPr>
            <a:spLocks noGrp="1"/>
          </p:cNvSpPr>
          <p:nvPr>
            <p:ph type="dt" sz="half" idx="10"/>
          </p:nvPr>
        </p:nvSpPr>
        <p:spPr/>
        <p:txBody>
          <a:bodyPr/>
          <a:lstStyle/>
          <a:p>
            <a:fld id="{A7455A5C-5FA4-49D7-9943-6881BD828CFC}" type="datetimeFigureOut">
              <a:rPr lang="nl-NL" smtClean="0"/>
              <a:t>22-5-2023</a:t>
            </a:fld>
            <a:endParaRPr lang="nl-NL"/>
          </a:p>
        </p:txBody>
      </p:sp>
      <p:sp>
        <p:nvSpPr>
          <p:cNvPr id="5" name="Tijdelijke aanduiding voor voettekst 4">
            <a:extLst>
              <a:ext uri="{FF2B5EF4-FFF2-40B4-BE49-F238E27FC236}">
                <a16:creationId xmlns:a16="http://schemas.microsoft.com/office/drawing/2014/main" id="{E3446875-6586-4044-B1F9-098783F9CEC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8B72361-DA68-4C46-8C2D-DB15AAE4D28C}"/>
              </a:ext>
            </a:extLst>
          </p:cNvPr>
          <p:cNvSpPr>
            <a:spLocks noGrp="1"/>
          </p:cNvSpPr>
          <p:nvPr>
            <p:ph type="sldNum" sz="quarter" idx="12"/>
          </p:nvPr>
        </p:nvSpPr>
        <p:spPr/>
        <p:txBody>
          <a:bodyPr/>
          <a:lstStyle/>
          <a:p>
            <a:fld id="{3802BA46-458C-4EC3-AAAB-2D7B5B5697DC}" type="slidenum">
              <a:rPr lang="nl-NL" smtClean="0"/>
              <a:t>‹nr.›</a:t>
            </a:fld>
            <a:endParaRPr lang="nl-NL"/>
          </a:p>
        </p:txBody>
      </p:sp>
    </p:spTree>
    <p:extLst>
      <p:ext uri="{BB962C8B-B14F-4D97-AF65-F5344CB8AC3E}">
        <p14:creationId xmlns:p14="http://schemas.microsoft.com/office/powerpoint/2010/main" val="3785030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B2DE53E8-7E74-4B85-8F06-55E2A3AA2AA9}"/>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9049FBA2-6754-49F2-A18A-E8F856C209AB}"/>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0367D87-99B5-4ABE-863E-19AE1506FB13}"/>
              </a:ext>
            </a:extLst>
          </p:cNvPr>
          <p:cNvSpPr>
            <a:spLocks noGrp="1"/>
          </p:cNvSpPr>
          <p:nvPr>
            <p:ph type="dt" sz="half" idx="10"/>
          </p:nvPr>
        </p:nvSpPr>
        <p:spPr/>
        <p:txBody>
          <a:bodyPr/>
          <a:lstStyle/>
          <a:p>
            <a:fld id="{A7455A5C-5FA4-49D7-9943-6881BD828CFC}" type="datetimeFigureOut">
              <a:rPr lang="nl-NL" smtClean="0"/>
              <a:t>22-5-2023</a:t>
            </a:fld>
            <a:endParaRPr lang="nl-NL"/>
          </a:p>
        </p:txBody>
      </p:sp>
      <p:sp>
        <p:nvSpPr>
          <p:cNvPr id="5" name="Tijdelijke aanduiding voor voettekst 4">
            <a:extLst>
              <a:ext uri="{FF2B5EF4-FFF2-40B4-BE49-F238E27FC236}">
                <a16:creationId xmlns:a16="http://schemas.microsoft.com/office/drawing/2014/main" id="{11D29E74-C320-4746-831D-0B2F8EA7775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E118FF9-FDF4-4756-9675-F926E2015EE8}"/>
              </a:ext>
            </a:extLst>
          </p:cNvPr>
          <p:cNvSpPr>
            <a:spLocks noGrp="1"/>
          </p:cNvSpPr>
          <p:nvPr>
            <p:ph type="sldNum" sz="quarter" idx="12"/>
          </p:nvPr>
        </p:nvSpPr>
        <p:spPr/>
        <p:txBody>
          <a:bodyPr/>
          <a:lstStyle/>
          <a:p>
            <a:fld id="{3802BA46-458C-4EC3-AAAB-2D7B5B5697DC}" type="slidenum">
              <a:rPr lang="nl-NL" smtClean="0"/>
              <a:t>‹nr.›</a:t>
            </a:fld>
            <a:endParaRPr lang="nl-NL"/>
          </a:p>
        </p:txBody>
      </p:sp>
    </p:spTree>
    <p:extLst>
      <p:ext uri="{BB962C8B-B14F-4D97-AF65-F5344CB8AC3E}">
        <p14:creationId xmlns:p14="http://schemas.microsoft.com/office/powerpoint/2010/main" val="2935524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F1CDC5-5C13-4154-A220-1F187E5F5AC8}"/>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638170B-8B1E-4B9C-817E-9B081FEE499E}"/>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DC50AFA-81CE-4011-AD52-C3B7FC433131}"/>
              </a:ext>
            </a:extLst>
          </p:cNvPr>
          <p:cNvSpPr>
            <a:spLocks noGrp="1"/>
          </p:cNvSpPr>
          <p:nvPr>
            <p:ph type="dt" sz="half" idx="10"/>
          </p:nvPr>
        </p:nvSpPr>
        <p:spPr/>
        <p:txBody>
          <a:bodyPr/>
          <a:lstStyle/>
          <a:p>
            <a:fld id="{A7455A5C-5FA4-49D7-9943-6881BD828CFC}" type="datetimeFigureOut">
              <a:rPr lang="nl-NL" smtClean="0"/>
              <a:t>22-5-2023</a:t>
            </a:fld>
            <a:endParaRPr lang="nl-NL"/>
          </a:p>
        </p:txBody>
      </p:sp>
      <p:sp>
        <p:nvSpPr>
          <p:cNvPr id="5" name="Tijdelijke aanduiding voor voettekst 4">
            <a:extLst>
              <a:ext uri="{FF2B5EF4-FFF2-40B4-BE49-F238E27FC236}">
                <a16:creationId xmlns:a16="http://schemas.microsoft.com/office/drawing/2014/main" id="{B9DC659D-A629-4440-94C1-EE71E967078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AF9BAFF-7AA3-4EE5-9E28-A8688DFCE35B}"/>
              </a:ext>
            </a:extLst>
          </p:cNvPr>
          <p:cNvSpPr>
            <a:spLocks noGrp="1"/>
          </p:cNvSpPr>
          <p:nvPr>
            <p:ph type="sldNum" sz="quarter" idx="12"/>
          </p:nvPr>
        </p:nvSpPr>
        <p:spPr/>
        <p:txBody>
          <a:bodyPr/>
          <a:lstStyle/>
          <a:p>
            <a:fld id="{3802BA46-458C-4EC3-AAAB-2D7B5B5697DC}" type="slidenum">
              <a:rPr lang="nl-NL" smtClean="0"/>
              <a:t>‹nr.›</a:t>
            </a:fld>
            <a:endParaRPr lang="nl-NL"/>
          </a:p>
        </p:txBody>
      </p:sp>
    </p:spTree>
    <p:extLst>
      <p:ext uri="{BB962C8B-B14F-4D97-AF65-F5344CB8AC3E}">
        <p14:creationId xmlns:p14="http://schemas.microsoft.com/office/powerpoint/2010/main" val="3807328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43D1A3-D68F-4C2E-A22E-35B2C00A8FCD}"/>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D991F049-4660-4D58-AA9D-7E12B143860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0F3EB612-4BBC-4D78-A5F8-3DBB482DA169}"/>
              </a:ext>
            </a:extLst>
          </p:cNvPr>
          <p:cNvSpPr>
            <a:spLocks noGrp="1"/>
          </p:cNvSpPr>
          <p:nvPr>
            <p:ph type="dt" sz="half" idx="10"/>
          </p:nvPr>
        </p:nvSpPr>
        <p:spPr/>
        <p:txBody>
          <a:bodyPr/>
          <a:lstStyle/>
          <a:p>
            <a:fld id="{A7455A5C-5FA4-49D7-9943-6881BD828CFC}" type="datetimeFigureOut">
              <a:rPr lang="nl-NL" smtClean="0"/>
              <a:t>22-5-2023</a:t>
            </a:fld>
            <a:endParaRPr lang="nl-NL"/>
          </a:p>
        </p:txBody>
      </p:sp>
      <p:sp>
        <p:nvSpPr>
          <p:cNvPr id="5" name="Tijdelijke aanduiding voor voettekst 4">
            <a:extLst>
              <a:ext uri="{FF2B5EF4-FFF2-40B4-BE49-F238E27FC236}">
                <a16:creationId xmlns:a16="http://schemas.microsoft.com/office/drawing/2014/main" id="{36929C7C-5849-47C3-A132-CFA5D1ED801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0A8B6C7-D940-4C76-AB16-BB32DD95D7C0}"/>
              </a:ext>
            </a:extLst>
          </p:cNvPr>
          <p:cNvSpPr>
            <a:spLocks noGrp="1"/>
          </p:cNvSpPr>
          <p:nvPr>
            <p:ph type="sldNum" sz="quarter" idx="12"/>
          </p:nvPr>
        </p:nvSpPr>
        <p:spPr/>
        <p:txBody>
          <a:bodyPr/>
          <a:lstStyle/>
          <a:p>
            <a:fld id="{3802BA46-458C-4EC3-AAAB-2D7B5B5697DC}" type="slidenum">
              <a:rPr lang="nl-NL" smtClean="0"/>
              <a:t>‹nr.›</a:t>
            </a:fld>
            <a:endParaRPr lang="nl-NL"/>
          </a:p>
        </p:txBody>
      </p:sp>
    </p:spTree>
    <p:extLst>
      <p:ext uri="{BB962C8B-B14F-4D97-AF65-F5344CB8AC3E}">
        <p14:creationId xmlns:p14="http://schemas.microsoft.com/office/powerpoint/2010/main" val="2994001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BC0FE4-DDC9-4255-8A36-02CB7D494BB0}"/>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7D226BF7-D5A4-465F-812D-A5375EBE2852}"/>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CFD6B1B9-66AE-44F7-ABA1-A041510D6618}"/>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6E808103-B1AE-4DB3-9CAF-C07088BA79F8}"/>
              </a:ext>
            </a:extLst>
          </p:cNvPr>
          <p:cNvSpPr>
            <a:spLocks noGrp="1"/>
          </p:cNvSpPr>
          <p:nvPr>
            <p:ph type="dt" sz="half" idx="10"/>
          </p:nvPr>
        </p:nvSpPr>
        <p:spPr/>
        <p:txBody>
          <a:bodyPr/>
          <a:lstStyle/>
          <a:p>
            <a:fld id="{A7455A5C-5FA4-49D7-9943-6881BD828CFC}" type="datetimeFigureOut">
              <a:rPr lang="nl-NL" smtClean="0"/>
              <a:t>22-5-2023</a:t>
            </a:fld>
            <a:endParaRPr lang="nl-NL"/>
          </a:p>
        </p:txBody>
      </p:sp>
      <p:sp>
        <p:nvSpPr>
          <p:cNvPr id="6" name="Tijdelijke aanduiding voor voettekst 5">
            <a:extLst>
              <a:ext uri="{FF2B5EF4-FFF2-40B4-BE49-F238E27FC236}">
                <a16:creationId xmlns:a16="http://schemas.microsoft.com/office/drawing/2014/main" id="{204F68A9-40F2-40E7-858F-28DA6F7D2FA6}"/>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AF5EBE2-873D-4863-BCFC-83E1D5DEBFA1}"/>
              </a:ext>
            </a:extLst>
          </p:cNvPr>
          <p:cNvSpPr>
            <a:spLocks noGrp="1"/>
          </p:cNvSpPr>
          <p:nvPr>
            <p:ph type="sldNum" sz="quarter" idx="12"/>
          </p:nvPr>
        </p:nvSpPr>
        <p:spPr/>
        <p:txBody>
          <a:bodyPr/>
          <a:lstStyle/>
          <a:p>
            <a:fld id="{3802BA46-458C-4EC3-AAAB-2D7B5B5697DC}" type="slidenum">
              <a:rPr lang="nl-NL" smtClean="0"/>
              <a:t>‹nr.›</a:t>
            </a:fld>
            <a:endParaRPr lang="nl-NL"/>
          </a:p>
        </p:txBody>
      </p:sp>
    </p:spTree>
    <p:extLst>
      <p:ext uri="{BB962C8B-B14F-4D97-AF65-F5344CB8AC3E}">
        <p14:creationId xmlns:p14="http://schemas.microsoft.com/office/powerpoint/2010/main" val="867884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21FC14-D612-450D-9213-52BC959697EB}"/>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55C1036E-DFEE-4BBD-9CB7-7B97A6EE6FF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AEE48A1B-875E-4249-89D9-7ECD806EF67C}"/>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3D3D83B2-AA76-4B4D-B63E-EE2A7A242DD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DEC9D0A6-353F-4A6D-8A65-6B4CBD552071}"/>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6C8F8EDE-F97F-430D-A0E9-AE7D4A86D26A}"/>
              </a:ext>
            </a:extLst>
          </p:cNvPr>
          <p:cNvSpPr>
            <a:spLocks noGrp="1"/>
          </p:cNvSpPr>
          <p:nvPr>
            <p:ph type="dt" sz="half" idx="10"/>
          </p:nvPr>
        </p:nvSpPr>
        <p:spPr/>
        <p:txBody>
          <a:bodyPr/>
          <a:lstStyle/>
          <a:p>
            <a:fld id="{A7455A5C-5FA4-49D7-9943-6881BD828CFC}" type="datetimeFigureOut">
              <a:rPr lang="nl-NL" smtClean="0"/>
              <a:t>22-5-2023</a:t>
            </a:fld>
            <a:endParaRPr lang="nl-NL"/>
          </a:p>
        </p:txBody>
      </p:sp>
      <p:sp>
        <p:nvSpPr>
          <p:cNvPr id="8" name="Tijdelijke aanduiding voor voettekst 7">
            <a:extLst>
              <a:ext uri="{FF2B5EF4-FFF2-40B4-BE49-F238E27FC236}">
                <a16:creationId xmlns:a16="http://schemas.microsoft.com/office/drawing/2014/main" id="{D413538A-8C7F-4B83-A39C-731EDA3D9356}"/>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34B43575-3BB5-4E46-B9B5-0A46715340C3}"/>
              </a:ext>
            </a:extLst>
          </p:cNvPr>
          <p:cNvSpPr>
            <a:spLocks noGrp="1"/>
          </p:cNvSpPr>
          <p:nvPr>
            <p:ph type="sldNum" sz="quarter" idx="12"/>
          </p:nvPr>
        </p:nvSpPr>
        <p:spPr/>
        <p:txBody>
          <a:bodyPr/>
          <a:lstStyle/>
          <a:p>
            <a:fld id="{3802BA46-458C-4EC3-AAAB-2D7B5B5697DC}" type="slidenum">
              <a:rPr lang="nl-NL" smtClean="0"/>
              <a:t>‹nr.›</a:t>
            </a:fld>
            <a:endParaRPr lang="nl-NL"/>
          </a:p>
        </p:txBody>
      </p:sp>
    </p:spTree>
    <p:extLst>
      <p:ext uri="{BB962C8B-B14F-4D97-AF65-F5344CB8AC3E}">
        <p14:creationId xmlns:p14="http://schemas.microsoft.com/office/powerpoint/2010/main" val="1175796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288BF9-C645-4217-A0DB-A0FEB22FD822}"/>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D854E1B3-F616-4720-B2E1-A5A40E4CCCAC}"/>
              </a:ext>
            </a:extLst>
          </p:cNvPr>
          <p:cNvSpPr>
            <a:spLocks noGrp="1"/>
          </p:cNvSpPr>
          <p:nvPr>
            <p:ph type="dt" sz="half" idx="10"/>
          </p:nvPr>
        </p:nvSpPr>
        <p:spPr/>
        <p:txBody>
          <a:bodyPr/>
          <a:lstStyle/>
          <a:p>
            <a:fld id="{A7455A5C-5FA4-49D7-9943-6881BD828CFC}" type="datetimeFigureOut">
              <a:rPr lang="nl-NL" smtClean="0"/>
              <a:t>22-5-2023</a:t>
            </a:fld>
            <a:endParaRPr lang="nl-NL"/>
          </a:p>
        </p:txBody>
      </p:sp>
      <p:sp>
        <p:nvSpPr>
          <p:cNvPr id="4" name="Tijdelijke aanduiding voor voettekst 3">
            <a:extLst>
              <a:ext uri="{FF2B5EF4-FFF2-40B4-BE49-F238E27FC236}">
                <a16:creationId xmlns:a16="http://schemas.microsoft.com/office/drawing/2014/main" id="{11FFB19C-FC3A-4731-BDE4-38D08523811B}"/>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DA9B6FF6-FC1F-4D7F-81DA-4C99743C2E34}"/>
              </a:ext>
            </a:extLst>
          </p:cNvPr>
          <p:cNvSpPr>
            <a:spLocks noGrp="1"/>
          </p:cNvSpPr>
          <p:nvPr>
            <p:ph type="sldNum" sz="quarter" idx="12"/>
          </p:nvPr>
        </p:nvSpPr>
        <p:spPr/>
        <p:txBody>
          <a:bodyPr/>
          <a:lstStyle/>
          <a:p>
            <a:fld id="{3802BA46-458C-4EC3-AAAB-2D7B5B5697DC}" type="slidenum">
              <a:rPr lang="nl-NL" smtClean="0"/>
              <a:t>‹nr.›</a:t>
            </a:fld>
            <a:endParaRPr lang="nl-NL"/>
          </a:p>
        </p:txBody>
      </p:sp>
    </p:spTree>
    <p:extLst>
      <p:ext uri="{BB962C8B-B14F-4D97-AF65-F5344CB8AC3E}">
        <p14:creationId xmlns:p14="http://schemas.microsoft.com/office/powerpoint/2010/main" val="143944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17BEA5F3-D69E-440F-960C-21CF0CBB25D9}"/>
              </a:ext>
            </a:extLst>
          </p:cNvPr>
          <p:cNvSpPr>
            <a:spLocks noGrp="1"/>
          </p:cNvSpPr>
          <p:nvPr>
            <p:ph type="dt" sz="half" idx="10"/>
          </p:nvPr>
        </p:nvSpPr>
        <p:spPr/>
        <p:txBody>
          <a:bodyPr/>
          <a:lstStyle/>
          <a:p>
            <a:fld id="{A7455A5C-5FA4-49D7-9943-6881BD828CFC}" type="datetimeFigureOut">
              <a:rPr lang="nl-NL" smtClean="0"/>
              <a:t>22-5-2023</a:t>
            </a:fld>
            <a:endParaRPr lang="nl-NL"/>
          </a:p>
        </p:txBody>
      </p:sp>
      <p:sp>
        <p:nvSpPr>
          <p:cNvPr id="3" name="Tijdelijke aanduiding voor voettekst 2">
            <a:extLst>
              <a:ext uri="{FF2B5EF4-FFF2-40B4-BE49-F238E27FC236}">
                <a16:creationId xmlns:a16="http://schemas.microsoft.com/office/drawing/2014/main" id="{E8F88347-7202-41A9-926C-D6E3BE27826A}"/>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2F179C44-E303-4A5D-9704-BC2779EA68B1}"/>
              </a:ext>
            </a:extLst>
          </p:cNvPr>
          <p:cNvSpPr>
            <a:spLocks noGrp="1"/>
          </p:cNvSpPr>
          <p:nvPr>
            <p:ph type="sldNum" sz="quarter" idx="12"/>
          </p:nvPr>
        </p:nvSpPr>
        <p:spPr/>
        <p:txBody>
          <a:bodyPr/>
          <a:lstStyle/>
          <a:p>
            <a:fld id="{3802BA46-458C-4EC3-AAAB-2D7B5B5697DC}" type="slidenum">
              <a:rPr lang="nl-NL" smtClean="0"/>
              <a:t>‹nr.›</a:t>
            </a:fld>
            <a:endParaRPr lang="nl-NL"/>
          </a:p>
        </p:txBody>
      </p:sp>
    </p:spTree>
    <p:extLst>
      <p:ext uri="{BB962C8B-B14F-4D97-AF65-F5344CB8AC3E}">
        <p14:creationId xmlns:p14="http://schemas.microsoft.com/office/powerpoint/2010/main" val="37344824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FFED70-25E8-4F54-99DF-A9813113F87C}"/>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22CD0C38-E4ED-4E3D-8B01-70575382FC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6B5C9D33-8436-4A43-ACFF-CDEADB10CE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ABB7EC4-44EC-4EAA-9689-6F25CF464C57}"/>
              </a:ext>
            </a:extLst>
          </p:cNvPr>
          <p:cNvSpPr>
            <a:spLocks noGrp="1"/>
          </p:cNvSpPr>
          <p:nvPr>
            <p:ph type="dt" sz="half" idx="10"/>
          </p:nvPr>
        </p:nvSpPr>
        <p:spPr/>
        <p:txBody>
          <a:bodyPr/>
          <a:lstStyle/>
          <a:p>
            <a:fld id="{A7455A5C-5FA4-49D7-9943-6881BD828CFC}" type="datetimeFigureOut">
              <a:rPr lang="nl-NL" smtClean="0"/>
              <a:t>22-5-2023</a:t>
            </a:fld>
            <a:endParaRPr lang="nl-NL"/>
          </a:p>
        </p:txBody>
      </p:sp>
      <p:sp>
        <p:nvSpPr>
          <p:cNvPr id="6" name="Tijdelijke aanduiding voor voettekst 5">
            <a:extLst>
              <a:ext uri="{FF2B5EF4-FFF2-40B4-BE49-F238E27FC236}">
                <a16:creationId xmlns:a16="http://schemas.microsoft.com/office/drawing/2014/main" id="{C6158267-F88D-47AD-916F-2F73034FE86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CCF80A3F-629F-4173-B8B4-B17A7CE73FF6}"/>
              </a:ext>
            </a:extLst>
          </p:cNvPr>
          <p:cNvSpPr>
            <a:spLocks noGrp="1"/>
          </p:cNvSpPr>
          <p:nvPr>
            <p:ph type="sldNum" sz="quarter" idx="12"/>
          </p:nvPr>
        </p:nvSpPr>
        <p:spPr/>
        <p:txBody>
          <a:bodyPr/>
          <a:lstStyle/>
          <a:p>
            <a:fld id="{3802BA46-458C-4EC3-AAAB-2D7B5B5697DC}" type="slidenum">
              <a:rPr lang="nl-NL" smtClean="0"/>
              <a:t>‹nr.›</a:t>
            </a:fld>
            <a:endParaRPr lang="nl-NL"/>
          </a:p>
        </p:txBody>
      </p:sp>
    </p:spTree>
    <p:extLst>
      <p:ext uri="{BB962C8B-B14F-4D97-AF65-F5344CB8AC3E}">
        <p14:creationId xmlns:p14="http://schemas.microsoft.com/office/powerpoint/2010/main" val="18322959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583FC2-6610-445C-91E8-1E8A8677330A}"/>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A21C737F-22BB-414D-B627-87BCBF90BE0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B2392CE9-0BEC-4201-A764-5F96D60193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E33766EE-32B8-45E4-8088-682C85B71A8B}"/>
              </a:ext>
            </a:extLst>
          </p:cNvPr>
          <p:cNvSpPr>
            <a:spLocks noGrp="1"/>
          </p:cNvSpPr>
          <p:nvPr>
            <p:ph type="dt" sz="half" idx="10"/>
          </p:nvPr>
        </p:nvSpPr>
        <p:spPr/>
        <p:txBody>
          <a:bodyPr/>
          <a:lstStyle/>
          <a:p>
            <a:fld id="{A7455A5C-5FA4-49D7-9943-6881BD828CFC}" type="datetimeFigureOut">
              <a:rPr lang="nl-NL" smtClean="0"/>
              <a:t>22-5-2023</a:t>
            </a:fld>
            <a:endParaRPr lang="nl-NL"/>
          </a:p>
        </p:txBody>
      </p:sp>
      <p:sp>
        <p:nvSpPr>
          <p:cNvPr id="6" name="Tijdelijke aanduiding voor voettekst 5">
            <a:extLst>
              <a:ext uri="{FF2B5EF4-FFF2-40B4-BE49-F238E27FC236}">
                <a16:creationId xmlns:a16="http://schemas.microsoft.com/office/drawing/2014/main" id="{D3FEC6D1-7DC0-4A86-8D29-36689C4F918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9ABEE3F0-3848-41BC-B266-E6D3C7EBE4C4}"/>
              </a:ext>
            </a:extLst>
          </p:cNvPr>
          <p:cNvSpPr>
            <a:spLocks noGrp="1"/>
          </p:cNvSpPr>
          <p:nvPr>
            <p:ph type="sldNum" sz="quarter" idx="12"/>
          </p:nvPr>
        </p:nvSpPr>
        <p:spPr/>
        <p:txBody>
          <a:bodyPr/>
          <a:lstStyle/>
          <a:p>
            <a:fld id="{3802BA46-458C-4EC3-AAAB-2D7B5B5697DC}" type="slidenum">
              <a:rPr lang="nl-NL" smtClean="0"/>
              <a:t>‹nr.›</a:t>
            </a:fld>
            <a:endParaRPr lang="nl-NL"/>
          </a:p>
        </p:txBody>
      </p:sp>
    </p:spTree>
    <p:extLst>
      <p:ext uri="{BB962C8B-B14F-4D97-AF65-F5344CB8AC3E}">
        <p14:creationId xmlns:p14="http://schemas.microsoft.com/office/powerpoint/2010/main" val="24624831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Tijdelijke aanduiding voor inhoud 4">
            <a:extLst>
              <a:ext uri="{FF2B5EF4-FFF2-40B4-BE49-F238E27FC236}">
                <a16:creationId xmlns:a16="http://schemas.microsoft.com/office/drawing/2014/main" id="{088E1316-CEAA-750D-99B1-2F5E027AB02A}"/>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46795" y="-26322"/>
            <a:ext cx="12238795" cy="6884322"/>
          </a:xfrm>
          <a:prstGeom prst="rect">
            <a:avLst/>
          </a:prstGeom>
        </p:spPr>
      </p:pic>
      <p:sp>
        <p:nvSpPr>
          <p:cNvPr id="2" name="Tijdelijke aanduiding voor titel 1">
            <a:extLst>
              <a:ext uri="{FF2B5EF4-FFF2-40B4-BE49-F238E27FC236}">
                <a16:creationId xmlns:a16="http://schemas.microsoft.com/office/drawing/2014/main" id="{CEDD4485-C77D-4A3F-B5D0-0AF170CAD1E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7E0C0EE4-966C-46EA-94EB-61B0D4D90C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7947C30-4310-4F2A-9AD6-AD5FEB1280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455A5C-5FA4-49D7-9943-6881BD828CFC}" type="datetimeFigureOut">
              <a:rPr lang="nl-NL" smtClean="0"/>
              <a:t>22-5-2023</a:t>
            </a:fld>
            <a:endParaRPr lang="nl-NL"/>
          </a:p>
        </p:txBody>
      </p:sp>
      <p:sp>
        <p:nvSpPr>
          <p:cNvPr id="5" name="Tijdelijke aanduiding voor voettekst 4">
            <a:extLst>
              <a:ext uri="{FF2B5EF4-FFF2-40B4-BE49-F238E27FC236}">
                <a16:creationId xmlns:a16="http://schemas.microsoft.com/office/drawing/2014/main" id="{F0C97C2B-2563-40F2-A351-3000DFD82E4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68D82F26-E65C-4734-BF08-91BDF938730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02BA46-458C-4EC3-AAAB-2D7B5B5697DC}" type="slidenum">
              <a:rPr lang="nl-NL" smtClean="0"/>
              <a:t>‹nr.›</a:t>
            </a:fld>
            <a:endParaRPr lang="nl-NL"/>
          </a:p>
        </p:txBody>
      </p:sp>
    </p:spTree>
    <p:extLst>
      <p:ext uri="{BB962C8B-B14F-4D97-AF65-F5344CB8AC3E}">
        <p14:creationId xmlns:p14="http://schemas.microsoft.com/office/powerpoint/2010/main" val="35683138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mailto:expertiseteamgo@overijssel.nl"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hyperlink" Target="https://www.rvo.nl/sites/default/files/2023-03/Voorbeeld-Aanvraagformulier-Specifieke-Uitkering-Lokale-Aanpak-Isolatie-.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www.rvo.nl/subsidies-financiering/spuk-lokale-aanpak-isolatie/veelgestelde-vragen"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overijssel.nl/natuurvriendelijkisolere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Tijdelijke aanduiding voor inhoud 4">
            <a:extLst>
              <a:ext uri="{FF2B5EF4-FFF2-40B4-BE49-F238E27FC236}">
                <a16:creationId xmlns:a16="http://schemas.microsoft.com/office/drawing/2014/main" id="{2399B0E5-4755-46F2-8B0D-645F0D969DD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8600" y="4418"/>
            <a:ext cx="12203278" cy="6864344"/>
          </a:xfrm>
        </p:spPr>
      </p:pic>
      <p:sp>
        <p:nvSpPr>
          <p:cNvPr id="2" name="Titel 1">
            <a:extLst>
              <a:ext uri="{FF2B5EF4-FFF2-40B4-BE49-F238E27FC236}">
                <a16:creationId xmlns:a16="http://schemas.microsoft.com/office/drawing/2014/main" id="{D8E9ADA9-33D9-42D6-9F7E-88E0E9CE75EC}"/>
              </a:ext>
            </a:extLst>
          </p:cNvPr>
          <p:cNvSpPr>
            <a:spLocks noGrp="1"/>
          </p:cNvSpPr>
          <p:nvPr>
            <p:ph type="title"/>
          </p:nvPr>
        </p:nvSpPr>
        <p:spPr>
          <a:xfrm>
            <a:off x="838200" y="1829946"/>
            <a:ext cx="10515600" cy="1325563"/>
          </a:xfrm>
        </p:spPr>
        <p:txBody>
          <a:bodyPr>
            <a:normAutofit fontScale="90000"/>
          </a:bodyPr>
          <a:lstStyle/>
          <a:p>
            <a:pPr algn="ctr"/>
            <a:r>
              <a:rPr lang="nl-NL" dirty="0">
                <a:latin typeface="Arial" panose="020B0604020202020204" pitchFamily="34" charset="0"/>
                <a:cs typeface="Arial" panose="020B0604020202020204" pitchFamily="34" charset="0"/>
              </a:rPr>
              <a:t>Expertiseteam Gebouwde Omgeving</a:t>
            </a:r>
            <a:br>
              <a:rPr lang="nl-NL" dirty="0">
                <a:latin typeface="Arial" panose="020B0604020202020204" pitchFamily="34" charset="0"/>
                <a:cs typeface="Arial" panose="020B0604020202020204" pitchFamily="34" charset="0"/>
              </a:rPr>
            </a:br>
            <a:br>
              <a:rPr lang="nl-NL" dirty="0">
                <a:latin typeface="Arial" panose="020B0604020202020204" pitchFamily="34" charset="0"/>
                <a:cs typeface="Arial" panose="020B0604020202020204" pitchFamily="34" charset="0"/>
              </a:rPr>
            </a:br>
            <a:r>
              <a:rPr lang="nl-NL" b="1" dirty="0" err="1">
                <a:latin typeface="Arial" panose="020B0604020202020204" pitchFamily="34" charset="0"/>
                <a:cs typeface="Arial" panose="020B0604020202020204" pitchFamily="34" charset="0"/>
              </a:rPr>
              <a:t>SpUk</a:t>
            </a:r>
            <a:r>
              <a:rPr lang="nl-NL" b="1" dirty="0">
                <a:latin typeface="Arial" panose="020B0604020202020204" pitchFamily="34" charset="0"/>
                <a:cs typeface="Arial" panose="020B0604020202020204" pitchFamily="34" charset="0"/>
              </a:rPr>
              <a:t> Lokale Aanpak Isolatie</a:t>
            </a:r>
          </a:p>
        </p:txBody>
      </p:sp>
      <p:sp>
        <p:nvSpPr>
          <p:cNvPr id="3" name="TextBox 2">
            <a:extLst>
              <a:ext uri="{FF2B5EF4-FFF2-40B4-BE49-F238E27FC236}">
                <a16:creationId xmlns:a16="http://schemas.microsoft.com/office/drawing/2014/main" id="{F671C582-6CF5-E52E-6EA6-B53A1E31D57C}"/>
              </a:ext>
            </a:extLst>
          </p:cNvPr>
          <p:cNvSpPr txBox="1"/>
          <p:nvPr/>
        </p:nvSpPr>
        <p:spPr>
          <a:xfrm>
            <a:off x="8715375" y="5295900"/>
            <a:ext cx="3349303" cy="1200329"/>
          </a:xfrm>
          <a:prstGeom prst="rect">
            <a:avLst/>
          </a:prstGeom>
          <a:noFill/>
        </p:spPr>
        <p:txBody>
          <a:bodyPr wrap="square" rtlCol="0">
            <a:spAutoFit/>
          </a:bodyPr>
          <a:lstStyle/>
          <a:p>
            <a:r>
              <a:rPr lang="nl-NL" dirty="0"/>
              <a:t>Energiewerkplaats West-Overijssel 16 maart 2023</a:t>
            </a:r>
          </a:p>
          <a:p>
            <a:endParaRPr lang="nl-NL" dirty="0"/>
          </a:p>
          <a:p>
            <a:r>
              <a:rPr lang="nl-NL" dirty="0"/>
              <a:t>Bron: Webinar RVO 21/1 (deels)</a:t>
            </a:r>
          </a:p>
        </p:txBody>
      </p:sp>
    </p:spTree>
    <p:extLst>
      <p:ext uri="{BB962C8B-B14F-4D97-AF65-F5344CB8AC3E}">
        <p14:creationId xmlns:p14="http://schemas.microsoft.com/office/powerpoint/2010/main" val="703369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5C7492-6709-F494-62A7-30E269EAE9E9}"/>
              </a:ext>
            </a:extLst>
          </p:cNvPr>
          <p:cNvSpPr>
            <a:spLocks noGrp="1"/>
          </p:cNvSpPr>
          <p:nvPr>
            <p:ph type="title"/>
          </p:nvPr>
        </p:nvSpPr>
        <p:spPr/>
        <p:txBody>
          <a:bodyPr/>
          <a:lstStyle/>
          <a:p>
            <a:r>
              <a:rPr lang="nl-NL" dirty="0"/>
              <a:t>Monitoring en financiële monitoring</a:t>
            </a:r>
          </a:p>
        </p:txBody>
      </p:sp>
      <p:sp>
        <p:nvSpPr>
          <p:cNvPr id="3" name="Tijdelijke aanduiding voor inhoud 2">
            <a:extLst>
              <a:ext uri="{FF2B5EF4-FFF2-40B4-BE49-F238E27FC236}">
                <a16:creationId xmlns:a16="http://schemas.microsoft.com/office/drawing/2014/main" id="{34EFB33C-8A8B-2AF6-BC06-FA3BC42AC46D}"/>
              </a:ext>
            </a:extLst>
          </p:cNvPr>
          <p:cNvSpPr>
            <a:spLocks noGrp="1"/>
          </p:cNvSpPr>
          <p:nvPr>
            <p:ph idx="1"/>
          </p:nvPr>
        </p:nvSpPr>
        <p:spPr>
          <a:xfrm>
            <a:off x="838200" y="1390730"/>
            <a:ext cx="10848278" cy="4351338"/>
          </a:xfrm>
        </p:spPr>
        <p:txBody>
          <a:bodyPr>
            <a:noAutofit/>
          </a:bodyPr>
          <a:lstStyle/>
          <a:p>
            <a:pPr marL="0" indent="0">
              <a:buNone/>
            </a:pPr>
            <a:r>
              <a:rPr lang="nl-NL" sz="2400" b="1" u="none" strike="noStrike" baseline="0" dirty="0">
                <a:solidFill>
                  <a:srgbClr val="000000"/>
                </a:solidFill>
                <a:latin typeface="Calibri" panose="020F0502020204030204" pitchFamily="34" charset="0"/>
              </a:rPr>
              <a:t>Welke indicatoren gelden voor de </a:t>
            </a:r>
            <a:r>
              <a:rPr lang="nl-NL" sz="2400" b="1" u="none" strike="noStrike" baseline="0" dirty="0" err="1">
                <a:solidFill>
                  <a:srgbClr val="000000"/>
                </a:solidFill>
                <a:latin typeface="Calibri" panose="020F0502020204030204" pitchFamily="34" charset="0"/>
              </a:rPr>
              <a:t>Sisa</a:t>
            </a:r>
            <a:r>
              <a:rPr lang="nl-NL" sz="2400" b="1" u="none" strike="noStrike" baseline="0" dirty="0">
                <a:solidFill>
                  <a:srgbClr val="000000"/>
                </a:solidFill>
                <a:latin typeface="Calibri" panose="020F0502020204030204" pitchFamily="34" charset="0"/>
              </a:rPr>
              <a:t> verantwoording? </a:t>
            </a:r>
          </a:p>
          <a:p>
            <a:pPr marL="342900" indent="-342900">
              <a:buFont typeface="+mj-lt"/>
              <a:buAutoNum type="arabicPeriod"/>
            </a:pPr>
            <a:r>
              <a:rPr lang="nl-NL" sz="2400" b="0" i="0" u="none" strike="noStrike" baseline="0" dirty="0">
                <a:solidFill>
                  <a:srgbClr val="000000"/>
                </a:solidFill>
                <a:latin typeface="Calibri" panose="020F0502020204030204" pitchFamily="34" charset="0"/>
              </a:rPr>
              <a:t>Het aantal slecht geïsoleerde woningen; </a:t>
            </a:r>
          </a:p>
          <a:p>
            <a:pPr marL="342900" indent="-342900">
              <a:buFont typeface="+mj-lt"/>
              <a:buAutoNum type="arabicPeriod"/>
            </a:pPr>
            <a:r>
              <a:rPr lang="nl-NL" sz="2400" b="0" i="0" u="none" strike="noStrike" baseline="0" dirty="0">
                <a:solidFill>
                  <a:srgbClr val="000000"/>
                </a:solidFill>
                <a:latin typeface="Calibri" panose="020F0502020204030204" pitchFamily="34" charset="0"/>
              </a:rPr>
              <a:t>Het aantal slecht geïsoleerde woningen met een WOZ-waarde boven het gemeentelijk gemiddelde (peildatum 2022) of een WOZ-waarde van € 429.300; </a:t>
            </a:r>
          </a:p>
          <a:p>
            <a:pPr marL="342900" indent="-342900">
              <a:buFont typeface="+mj-lt"/>
              <a:buAutoNum type="arabicPeriod"/>
            </a:pPr>
            <a:r>
              <a:rPr lang="nl-NL" sz="2400" b="0" i="0" u="none" strike="noStrike" baseline="0" dirty="0">
                <a:solidFill>
                  <a:srgbClr val="000000"/>
                </a:solidFill>
                <a:latin typeface="Calibri" panose="020F0502020204030204" pitchFamily="34" charset="0"/>
              </a:rPr>
              <a:t>Het aantal woningen waarbij een hogere bijdrage dan € 4.000 is toegekend; </a:t>
            </a:r>
          </a:p>
          <a:p>
            <a:pPr marL="342900" indent="-342900">
              <a:buFont typeface="+mj-lt"/>
              <a:buAutoNum type="arabicPeriod"/>
            </a:pPr>
            <a:r>
              <a:rPr lang="nl-NL" sz="2400" b="0" i="0" u="none" strike="noStrike" baseline="0" dirty="0">
                <a:solidFill>
                  <a:srgbClr val="000000"/>
                </a:solidFill>
                <a:latin typeface="Calibri" panose="020F0502020204030204" pitchFamily="34" charset="0"/>
              </a:rPr>
              <a:t>Bedrag dat vanuit de specifieke uitkering besteed is aan gerichte ondersteuning en/of het bedrag waarvoor derden met de benodigde expertise zijn ingeschakeld; </a:t>
            </a:r>
          </a:p>
          <a:p>
            <a:pPr marL="342900" indent="-342900">
              <a:buFont typeface="+mj-lt"/>
              <a:buAutoNum type="arabicPeriod"/>
            </a:pPr>
            <a:r>
              <a:rPr lang="nl-NL" sz="2400" b="0" i="0" u="none" strike="noStrike" baseline="0" dirty="0">
                <a:solidFill>
                  <a:srgbClr val="000000"/>
                </a:solidFill>
                <a:latin typeface="Calibri" panose="020F0502020204030204" pitchFamily="34" charset="0"/>
              </a:rPr>
              <a:t>Besteding van middelen ten behoeve van uitvoering als bedoeld in artikel 2, derde lid, onderdeel b; </a:t>
            </a:r>
          </a:p>
          <a:p>
            <a:pPr marL="342900" indent="-342900">
              <a:buFont typeface="+mj-lt"/>
              <a:buAutoNum type="arabicPeriod"/>
            </a:pPr>
            <a:r>
              <a:rPr lang="nl-NL" sz="2400" b="0" i="0" u="none" strike="noStrike" baseline="0" dirty="0">
                <a:solidFill>
                  <a:srgbClr val="000000"/>
                </a:solidFill>
                <a:latin typeface="Calibri" panose="020F0502020204030204" pitchFamily="34" charset="0"/>
              </a:rPr>
              <a:t>Bedrag dat vanuit de specifieke uitkering besteed is aan die energiebesparende isolatiemaatregelen, eventueel in samenhang met energiezuinige ventilatiemaatregelen). </a:t>
            </a:r>
            <a:endParaRPr lang="nl-NL" sz="2400" dirty="0"/>
          </a:p>
        </p:txBody>
      </p:sp>
    </p:spTree>
    <p:extLst>
      <p:ext uri="{BB962C8B-B14F-4D97-AF65-F5344CB8AC3E}">
        <p14:creationId xmlns:p14="http://schemas.microsoft.com/office/powerpoint/2010/main" val="23745195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827B97-CE6D-D983-2ED0-3C977218B976}"/>
              </a:ext>
            </a:extLst>
          </p:cNvPr>
          <p:cNvSpPr>
            <a:spLocks noGrp="1"/>
          </p:cNvSpPr>
          <p:nvPr>
            <p:ph type="title"/>
          </p:nvPr>
        </p:nvSpPr>
        <p:spPr/>
        <p:txBody>
          <a:bodyPr/>
          <a:lstStyle/>
          <a:p>
            <a:r>
              <a:rPr lang="nl-NL" dirty="0"/>
              <a:t>Jullie vragen aan RVO of BZK</a:t>
            </a:r>
          </a:p>
        </p:txBody>
      </p:sp>
      <p:pic>
        <p:nvPicPr>
          <p:cNvPr id="1026" name="Picture 2" descr="The power of the question mark - SWOOP Analytics® | Workforce Analytics |  Digital Workplace Solution">
            <a:extLst>
              <a:ext uri="{FF2B5EF4-FFF2-40B4-BE49-F238E27FC236}">
                <a16:creationId xmlns:a16="http://schemas.microsoft.com/office/drawing/2014/main" id="{2CE1EFE9-95F7-BFFE-9CCE-1DCF615A61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6672" y="1567961"/>
            <a:ext cx="4668140" cy="2455636"/>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a:extLst>
              <a:ext uri="{FF2B5EF4-FFF2-40B4-BE49-F238E27FC236}">
                <a16:creationId xmlns:a16="http://schemas.microsoft.com/office/drawing/2014/main" id="{0339DAD5-0AD7-9A7F-E149-DB5EAFB04BFB}"/>
              </a:ext>
            </a:extLst>
          </p:cNvPr>
          <p:cNvSpPr txBox="1"/>
          <p:nvPr/>
        </p:nvSpPr>
        <p:spPr>
          <a:xfrm>
            <a:off x="659781" y="4291226"/>
            <a:ext cx="11251580" cy="1569660"/>
          </a:xfrm>
          <a:prstGeom prst="rect">
            <a:avLst/>
          </a:prstGeom>
          <a:noFill/>
        </p:spPr>
        <p:txBody>
          <a:bodyPr wrap="square">
            <a:spAutoFit/>
          </a:bodyPr>
          <a:lstStyle/>
          <a:p>
            <a:r>
              <a:rPr lang="nl-NL" sz="2400" dirty="0"/>
              <a:t>Welke vragen heb je nu?</a:t>
            </a:r>
          </a:p>
          <a:p>
            <a:r>
              <a:rPr lang="nl-NL" sz="2400" dirty="0"/>
              <a:t>Heb je na de sessie nog vragen: Stuur ze uiterlijk volgende week dinsdag 21/3 naar </a:t>
            </a:r>
            <a:r>
              <a:rPr lang="nl-NL" sz="2400" dirty="0">
                <a:hlinkClick r:id="rId4"/>
              </a:rPr>
              <a:t>expertiseteamgo@overijssel.nl</a:t>
            </a:r>
            <a:r>
              <a:rPr lang="nl-NL" sz="2400" dirty="0"/>
              <a:t> </a:t>
            </a:r>
          </a:p>
          <a:p>
            <a:endParaRPr lang="nl-NL" sz="2400" dirty="0"/>
          </a:p>
        </p:txBody>
      </p:sp>
    </p:spTree>
    <p:extLst>
      <p:ext uri="{BB962C8B-B14F-4D97-AF65-F5344CB8AC3E}">
        <p14:creationId xmlns:p14="http://schemas.microsoft.com/office/powerpoint/2010/main" val="1617142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61B7EA-0D3C-6FFD-E3F6-AB8E0DA3B9C5}"/>
              </a:ext>
            </a:extLst>
          </p:cNvPr>
          <p:cNvSpPr>
            <a:spLocks noGrp="1"/>
          </p:cNvSpPr>
          <p:nvPr>
            <p:ph type="ctrTitle"/>
          </p:nvPr>
        </p:nvSpPr>
        <p:spPr/>
        <p:txBody>
          <a:bodyPr/>
          <a:lstStyle/>
          <a:p>
            <a:r>
              <a:rPr lang="nl-NL" dirty="0"/>
              <a:t>Actielijnen (checklist) </a:t>
            </a:r>
          </a:p>
        </p:txBody>
      </p:sp>
      <p:sp>
        <p:nvSpPr>
          <p:cNvPr id="3" name="Subtitle 2">
            <a:extLst>
              <a:ext uri="{FF2B5EF4-FFF2-40B4-BE49-F238E27FC236}">
                <a16:creationId xmlns:a16="http://schemas.microsoft.com/office/drawing/2014/main" id="{E8311B04-D25C-72A8-F18C-21BBD0B2D639}"/>
              </a:ext>
            </a:extLst>
          </p:cNvPr>
          <p:cNvSpPr>
            <a:spLocks noGrp="1"/>
          </p:cNvSpPr>
          <p:nvPr>
            <p:ph type="subTitle" idx="1"/>
          </p:nvPr>
        </p:nvSpPr>
        <p:spPr/>
        <p:txBody>
          <a:bodyPr/>
          <a:lstStyle/>
          <a:p>
            <a:r>
              <a:rPr lang="nl-NL" dirty="0"/>
              <a:t>1. Praktische zaken</a:t>
            </a:r>
          </a:p>
          <a:p>
            <a:r>
              <a:rPr lang="nl-NL" dirty="0"/>
              <a:t>2. Plan van aanpak</a:t>
            </a:r>
          </a:p>
          <a:p>
            <a:endParaRPr lang="nl-NL" dirty="0"/>
          </a:p>
        </p:txBody>
      </p:sp>
    </p:spTree>
    <p:extLst>
      <p:ext uri="{BB962C8B-B14F-4D97-AF65-F5344CB8AC3E}">
        <p14:creationId xmlns:p14="http://schemas.microsoft.com/office/powerpoint/2010/main" val="1928179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B4AF43-DF1E-16AA-540E-7B23B83BCF58}"/>
              </a:ext>
            </a:extLst>
          </p:cNvPr>
          <p:cNvSpPr>
            <a:spLocks noGrp="1"/>
          </p:cNvSpPr>
          <p:nvPr>
            <p:ph type="title"/>
          </p:nvPr>
        </p:nvSpPr>
        <p:spPr/>
        <p:txBody>
          <a:bodyPr/>
          <a:lstStyle/>
          <a:p>
            <a:r>
              <a:rPr lang="nl-NL"/>
              <a:t>1.Praktische zaken</a:t>
            </a:r>
            <a:endParaRPr lang="nl-NL" dirty="0"/>
          </a:p>
        </p:txBody>
      </p:sp>
      <p:sp>
        <p:nvSpPr>
          <p:cNvPr id="3" name="Tijdelijke aanduiding voor inhoud 2">
            <a:extLst>
              <a:ext uri="{FF2B5EF4-FFF2-40B4-BE49-F238E27FC236}">
                <a16:creationId xmlns:a16="http://schemas.microsoft.com/office/drawing/2014/main" id="{5763AF35-711A-2365-4618-F1AD195F466D}"/>
              </a:ext>
            </a:extLst>
          </p:cNvPr>
          <p:cNvSpPr>
            <a:spLocks noGrp="1"/>
          </p:cNvSpPr>
          <p:nvPr>
            <p:ph idx="1"/>
          </p:nvPr>
        </p:nvSpPr>
        <p:spPr/>
        <p:txBody>
          <a:bodyPr>
            <a:normAutofit/>
          </a:bodyPr>
          <a:lstStyle/>
          <a:p>
            <a:r>
              <a:rPr lang="nl-NL" dirty="0" err="1"/>
              <a:t>eHerkenning</a:t>
            </a:r>
            <a:r>
              <a:rPr lang="nl-NL" dirty="0"/>
              <a:t> (niveau 3) met machtiging RVO-diensten</a:t>
            </a:r>
          </a:p>
          <a:p>
            <a:r>
              <a:rPr lang="nl-NL" dirty="0"/>
              <a:t>Benodigde input voor </a:t>
            </a:r>
            <a:r>
              <a:rPr lang="nl-NL" dirty="0" err="1"/>
              <a:t>PvA</a:t>
            </a:r>
            <a:r>
              <a:rPr lang="nl-NL" dirty="0"/>
              <a:t> van uitvoeringspartners</a:t>
            </a:r>
          </a:p>
          <a:p>
            <a:r>
              <a:rPr lang="nl-NL" dirty="0"/>
              <a:t>Afspraken met uitvoeringspartners over monitoring</a:t>
            </a:r>
          </a:p>
          <a:p>
            <a:r>
              <a:rPr lang="nl-NL" dirty="0"/>
              <a:t>Benut beschikbare handreiking en Excel met doelgroepen</a:t>
            </a:r>
          </a:p>
          <a:p>
            <a:r>
              <a:rPr lang="nl-NL" dirty="0"/>
              <a:t>Bekijk het aanvraagformulier: </a:t>
            </a:r>
          </a:p>
          <a:p>
            <a:pPr marL="0" indent="0">
              <a:buNone/>
            </a:pPr>
            <a:r>
              <a:rPr lang="nl-NL" dirty="0">
                <a:hlinkClick r:id="rId2"/>
              </a:rPr>
              <a:t>https://www.rvo.nl/sites/default/files/2023-03/Voorbeeld-Aanvraagformulier-Specifieke-Uitkering-Lokale-Aanpak-Isolatie-.pdf</a:t>
            </a:r>
            <a:r>
              <a:rPr lang="nl-NL" dirty="0"/>
              <a:t> </a:t>
            </a:r>
          </a:p>
          <a:p>
            <a:endParaRPr lang="nl-NL" dirty="0"/>
          </a:p>
          <a:p>
            <a:endParaRPr lang="nl-NL" dirty="0"/>
          </a:p>
        </p:txBody>
      </p:sp>
    </p:spTree>
    <p:extLst>
      <p:ext uri="{BB962C8B-B14F-4D97-AF65-F5344CB8AC3E}">
        <p14:creationId xmlns:p14="http://schemas.microsoft.com/office/powerpoint/2010/main" val="6999262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B4AF43-DF1E-16AA-540E-7B23B83BCF58}"/>
              </a:ext>
            </a:extLst>
          </p:cNvPr>
          <p:cNvSpPr>
            <a:spLocks noGrp="1"/>
          </p:cNvSpPr>
          <p:nvPr>
            <p:ph type="title"/>
          </p:nvPr>
        </p:nvSpPr>
        <p:spPr/>
        <p:txBody>
          <a:bodyPr/>
          <a:lstStyle/>
          <a:p>
            <a:r>
              <a:rPr lang="nl-NL" dirty="0"/>
              <a:t>2.Plan van aanpak</a:t>
            </a:r>
          </a:p>
        </p:txBody>
      </p:sp>
      <p:sp>
        <p:nvSpPr>
          <p:cNvPr id="3" name="Tijdelijke aanduiding voor inhoud 2">
            <a:extLst>
              <a:ext uri="{FF2B5EF4-FFF2-40B4-BE49-F238E27FC236}">
                <a16:creationId xmlns:a16="http://schemas.microsoft.com/office/drawing/2014/main" id="{5763AF35-711A-2365-4618-F1AD195F466D}"/>
              </a:ext>
            </a:extLst>
          </p:cNvPr>
          <p:cNvSpPr>
            <a:spLocks noGrp="1"/>
          </p:cNvSpPr>
          <p:nvPr>
            <p:ph idx="1"/>
          </p:nvPr>
        </p:nvSpPr>
        <p:spPr/>
        <p:txBody>
          <a:bodyPr>
            <a:normAutofit/>
          </a:bodyPr>
          <a:lstStyle/>
          <a:p>
            <a:r>
              <a:rPr lang="nl-NL" dirty="0"/>
              <a:t>Doelgroepen </a:t>
            </a:r>
          </a:p>
          <a:p>
            <a:r>
              <a:rPr lang="nl-NL" dirty="0"/>
              <a:t>Communicatiestrategie </a:t>
            </a:r>
          </a:p>
          <a:p>
            <a:r>
              <a:rPr lang="nl-NL" dirty="0"/>
              <a:t>Organisatie </a:t>
            </a:r>
          </a:p>
          <a:p>
            <a:r>
              <a:rPr lang="nl-NL" dirty="0"/>
              <a:t>Uitvoering (+ partners) </a:t>
            </a:r>
          </a:p>
          <a:p>
            <a:r>
              <a:rPr lang="nl-NL" dirty="0"/>
              <a:t>Verdeling bedrag per woning </a:t>
            </a:r>
          </a:p>
          <a:p>
            <a:r>
              <a:rPr lang="nl-NL" dirty="0"/>
              <a:t>Doe-het-zelfregeling </a:t>
            </a:r>
          </a:p>
          <a:p>
            <a:r>
              <a:rPr lang="nl-NL" dirty="0"/>
              <a:t>Organisatie gemeentelijke projectleiding </a:t>
            </a:r>
          </a:p>
          <a:p>
            <a:r>
              <a:rPr lang="nl-NL" dirty="0"/>
              <a:t>Bijdrage aan versnelling uitvoering TVW </a:t>
            </a:r>
          </a:p>
        </p:txBody>
      </p:sp>
      <p:sp>
        <p:nvSpPr>
          <p:cNvPr id="5" name="Tekstvak 4">
            <a:extLst>
              <a:ext uri="{FF2B5EF4-FFF2-40B4-BE49-F238E27FC236}">
                <a16:creationId xmlns:a16="http://schemas.microsoft.com/office/drawing/2014/main" id="{A560A41D-AFD2-8B4B-B1E4-6F9151F8B216}"/>
              </a:ext>
            </a:extLst>
          </p:cNvPr>
          <p:cNvSpPr txBox="1"/>
          <p:nvPr/>
        </p:nvSpPr>
        <p:spPr>
          <a:xfrm>
            <a:off x="7670306" y="2828835"/>
            <a:ext cx="3955001" cy="1200329"/>
          </a:xfrm>
          <a:prstGeom prst="rect">
            <a:avLst/>
          </a:prstGeom>
          <a:noFill/>
        </p:spPr>
        <p:txBody>
          <a:bodyPr wrap="square">
            <a:spAutoFit/>
          </a:bodyPr>
          <a:lstStyle/>
          <a:p>
            <a:r>
              <a:rPr lang="nl-NL" dirty="0"/>
              <a:t>Tip: lees de </a:t>
            </a:r>
            <a:r>
              <a:rPr lang="nl-NL" dirty="0" err="1"/>
              <a:t>veelgestelde</a:t>
            </a:r>
            <a:r>
              <a:rPr lang="nl-NL" dirty="0"/>
              <a:t> vragen op</a:t>
            </a:r>
          </a:p>
          <a:p>
            <a:pPr marL="0" indent="0">
              <a:buNone/>
            </a:pPr>
            <a:r>
              <a:rPr lang="nl-NL" dirty="0">
                <a:hlinkClick r:id="rId2"/>
              </a:rPr>
              <a:t>https://www.rvo.nl/subsidies-financiering/spuk-lokale-aanpak-isolatie/veelgestelde-vragen</a:t>
            </a:r>
            <a:r>
              <a:rPr lang="nl-NL" dirty="0"/>
              <a:t> </a:t>
            </a:r>
          </a:p>
        </p:txBody>
      </p:sp>
    </p:spTree>
    <p:extLst>
      <p:ext uri="{BB962C8B-B14F-4D97-AF65-F5344CB8AC3E}">
        <p14:creationId xmlns:p14="http://schemas.microsoft.com/office/powerpoint/2010/main" val="37266580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B4AF43-DF1E-16AA-540E-7B23B83BCF58}"/>
              </a:ext>
            </a:extLst>
          </p:cNvPr>
          <p:cNvSpPr>
            <a:spLocks noGrp="1"/>
          </p:cNvSpPr>
          <p:nvPr>
            <p:ph type="title"/>
          </p:nvPr>
        </p:nvSpPr>
        <p:spPr/>
        <p:txBody>
          <a:bodyPr/>
          <a:lstStyle/>
          <a:p>
            <a:r>
              <a:rPr lang="nl-NL" dirty="0"/>
              <a:t>2.Plan van aanpak</a:t>
            </a:r>
          </a:p>
        </p:txBody>
      </p:sp>
      <p:sp>
        <p:nvSpPr>
          <p:cNvPr id="3" name="Tijdelijke aanduiding voor inhoud 2">
            <a:extLst>
              <a:ext uri="{FF2B5EF4-FFF2-40B4-BE49-F238E27FC236}">
                <a16:creationId xmlns:a16="http://schemas.microsoft.com/office/drawing/2014/main" id="{5763AF35-711A-2365-4618-F1AD195F466D}"/>
              </a:ext>
            </a:extLst>
          </p:cNvPr>
          <p:cNvSpPr>
            <a:spLocks noGrp="1"/>
          </p:cNvSpPr>
          <p:nvPr>
            <p:ph idx="1"/>
          </p:nvPr>
        </p:nvSpPr>
        <p:spPr>
          <a:xfrm>
            <a:off x="838200" y="1393902"/>
            <a:ext cx="10515600" cy="4783061"/>
          </a:xfrm>
        </p:spPr>
        <p:txBody>
          <a:bodyPr>
            <a:normAutofit fontScale="92500" lnSpcReduction="20000"/>
          </a:bodyPr>
          <a:lstStyle/>
          <a:p>
            <a:pPr marL="0" indent="0">
              <a:lnSpc>
                <a:spcPct val="110000"/>
              </a:lnSpc>
              <a:spcBef>
                <a:spcPts val="0"/>
              </a:spcBef>
              <a:buNone/>
            </a:pPr>
            <a:r>
              <a:rPr lang="nl-NL" sz="2400" b="0" i="0" u="none" strike="noStrike" baseline="0" dirty="0"/>
              <a:t>Checklist (letterlijke vragen op formulier):</a:t>
            </a:r>
          </a:p>
          <a:p>
            <a:pPr>
              <a:lnSpc>
                <a:spcPct val="110000"/>
              </a:lnSpc>
              <a:spcBef>
                <a:spcPts val="0"/>
              </a:spcBef>
            </a:pPr>
            <a:r>
              <a:rPr lang="nl-NL" sz="2400" b="0" i="0" u="none" strike="noStrike" baseline="0" dirty="0"/>
              <a:t>Welke aanpak is voorzien om de juiste eigenaar-bewoners te benaderen met woningen met een lage energetische staat en een lage WOZ-waarde?</a:t>
            </a:r>
          </a:p>
          <a:p>
            <a:pPr>
              <a:lnSpc>
                <a:spcPct val="110000"/>
              </a:lnSpc>
              <a:spcBef>
                <a:spcPts val="0"/>
              </a:spcBef>
            </a:pPr>
            <a:r>
              <a:rPr lang="nl-NL" sz="2400" b="0" i="0" u="none" strike="noStrike" baseline="0" dirty="0"/>
              <a:t>Door wie en op welke wijze worden de bovengenoemde eigenaar-bewoners benaderd en geïnformeerd? </a:t>
            </a:r>
            <a:r>
              <a:rPr lang="nl-NL" sz="2400" b="0" i="1" u="none" strike="noStrike" baseline="0" dirty="0"/>
              <a:t>(interne organisatie, externe organisatie of anderszins)</a:t>
            </a:r>
            <a:endParaRPr lang="nl-NL" sz="2400" b="0" i="0" u="none" strike="noStrike" baseline="0" dirty="0"/>
          </a:p>
          <a:p>
            <a:pPr>
              <a:lnSpc>
                <a:spcPct val="110000"/>
              </a:lnSpc>
              <a:spcBef>
                <a:spcPts val="0"/>
              </a:spcBef>
            </a:pPr>
            <a:r>
              <a:rPr lang="nl-NL" sz="2400" b="0" i="0" u="none" strike="noStrike" baseline="0" dirty="0"/>
              <a:t>Door wie en op welke wijze worden de energiebesparende isolatie-en de eventuele energiezuinige ventilatiemaatregelen georganiseerd? </a:t>
            </a:r>
            <a:r>
              <a:rPr lang="nl-NL" sz="2400" b="0" i="1" u="none" strike="noStrike" baseline="0" dirty="0"/>
              <a:t>(interne organisatie, externe organisatie of anderszins in nauwe samenwerking tussen de interne (gemeente) en externe organisatie))</a:t>
            </a:r>
            <a:endParaRPr lang="nl-NL" sz="2400" b="0" i="0" u="none" strike="noStrike" baseline="0" dirty="0"/>
          </a:p>
          <a:p>
            <a:pPr>
              <a:lnSpc>
                <a:spcPct val="110000"/>
              </a:lnSpc>
              <a:spcBef>
                <a:spcPts val="0"/>
              </a:spcBef>
            </a:pPr>
            <a:r>
              <a:rPr lang="nl-NL" sz="2400" b="0" i="0" u="none" strike="noStrike" baseline="0" dirty="0"/>
              <a:t>Door wie en op welke wijze worden de energiebesparende isolatie-en de eventuele energiezuinige ventilatiemaatregelen uitgevoerd?</a:t>
            </a:r>
          </a:p>
          <a:p>
            <a:pPr>
              <a:lnSpc>
                <a:spcPct val="110000"/>
              </a:lnSpc>
              <a:spcBef>
                <a:spcPts val="0"/>
              </a:spcBef>
            </a:pPr>
            <a:r>
              <a:rPr lang="nl-NL" sz="2400" b="0" i="0" u="none" strike="noStrike" baseline="0" dirty="0"/>
              <a:t>Welke aanpak is voorzien om het maximale bedrag van € 4.000 per woning niet te overschrijden gedurende de looptijd van de lokale aanpak, tenzij de eigenaar-bewoner voldoet aan de uitzonderingsvoorwaarden?</a:t>
            </a:r>
          </a:p>
          <a:p>
            <a:pPr>
              <a:lnSpc>
                <a:spcPct val="110000"/>
              </a:lnSpc>
              <a:spcBef>
                <a:spcPts val="0"/>
              </a:spcBef>
            </a:pPr>
            <a:r>
              <a:rPr lang="nl-NL" sz="2400" b="0" i="0" u="none" strike="noStrike" baseline="0" dirty="0"/>
              <a:t>Heeft uw gemeente al ervaring met ‘Doe Het Zelf’?</a:t>
            </a:r>
          </a:p>
          <a:p>
            <a:pPr>
              <a:lnSpc>
                <a:spcPct val="110000"/>
              </a:lnSpc>
              <a:spcBef>
                <a:spcPts val="0"/>
              </a:spcBef>
            </a:pPr>
            <a:endParaRPr lang="nl-NL" sz="3600" dirty="0"/>
          </a:p>
        </p:txBody>
      </p:sp>
    </p:spTree>
    <p:extLst>
      <p:ext uri="{BB962C8B-B14F-4D97-AF65-F5344CB8AC3E}">
        <p14:creationId xmlns:p14="http://schemas.microsoft.com/office/powerpoint/2010/main" val="40407819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5C7492-6709-F494-62A7-30E269EAE9E9}"/>
              </a:ext>
            </a:extLst>
          </p:cNvPr>
          <p:cNvSpPr>
            <a:spLocks noGrp="1"/>
          </p:cNvSpPr>
          <p:nvPr>
            <p:ph type="title"/>
          </p:nvPr>
        </p:nvSpPr>
        <p:spPr/>
        <p:txBody>
          <a:bodyPr/>
          <a:lstStyle/>
          <a:p>
            <a:r>
              <a:rPr lang="nl-NL"/>
              <a:t>Casus Wierden</a:t>
            </a:r>
          </a:p>
        </p:txBody>
      </p:sp>
      <p:sp>
        <p:nvSpPr>
          <p:cNvPr id="3" name="Tijdelijke aanduiding voor inhoud 2">
            <a:extLst>
              <a:ext uri="{FF2B5EF4-FFF2-40B4-BE49-F238E27FC236}">
                <a16:creationId xmlns:a16="http://schemas.microsoft.com/office/drawing/2014/main" id="{34EFB33C-8A8B-2AF6-BC06-FA3BC42AC46D}"/>
              </a:ext>
            </a:extLst>
          </p:cNvPr>
          <p:cNvSpPr>
            <a:spLocks noGrp="1"/>
          </p:cNvSpPr>
          <p:nvPr>
            <p:ph idx="1"/>
          </p:nvPr>
        </p:nvSpPr>
        <p:spPr>
          <a:xfrm>
            <a:off x="9619861" y="3175486"/>
            <a:ext cx="2019964" cy="507028"/>
          </a:xfrm>
        </p:spPr>
        <p:txBody>
          <a:bodyPr>
            <a:normAutofit fontScale="62500" lnSpcReduction="20000"/>
          </a:bodyPr>
          <a:lstStyle/>
          <a:p>
            <a:pPr marL="0" indent="0">
              <a:buNone/>
            </a:pPr>
            <a:r>
              <a:rPr lang="nl-NL" dirty="0"/>
              <a:t>Iris en Karien – gemeente Wierden</a:t>
            </a:r>
          </a:p>
        </p:txBody>
      </p:sp>
      <p:pic>
        <p:nvPicPr>
          <p:cNvPr id="6" name="Afbeelding 5">
            <a:extLst>
              <a:ext uri="{FF2B5EF4-FFF2-40B4-BE49-F238E27FC236}">
                <a16:creationId xmlns:a16="http://schemas.microsoft.com/office/drawing/2014/main" id="{E9E93005-5406-798A-D12B-24E76CAB82C3}"/>
              </a:ext>
            </a:extLst>
          </p:cNvPr>
          <p:cNvPicPr>
            <a:picLocks noChangeAspect="1"/>
          </p:cNvPicPr>
          <p:nvPr/>
        </p:nvPicPr>
        <p:blipFill>
          <a:blip r:embed="rId3"/>
          <a:stretch>
            <a:fillRect/>
          </a:stretch>
        </p:blipFill>
        <p:spPr>
          <a:xfrm>
            <a:off x="838200" y="1340633"/>
            <a:ext cx="7064829" cy="4696273"/>
          </a:xfrm>
          <a:prstGeom prst="rect">
            <a:avLst/>
          </a:prstGeom>
        </p:spPr>
      </p:pic>
      <p:pic>
        <p:nvPicPr>
          <p:cNvPr id="5" name="Afbeelding 4">
            <a:extLst>
              <a:ext uri="{FF2B5EF4-FFF2-40B4-BE49-F238E27FC236}">
                <a16:creationId xmlns:a16="http://schemas.microsoft.com/office/drawing/2014/main" id="{E8A64078-F222-E30C-1044-0D7593299855}"/>
              </a:ext>
            </a:extLst>
          </p:cNvPr>
          <p:cNvPicPr>
            <a:picLocks noChangeAspect="1"/>
          </p:cNvPicPr>
          <p:nvPr/>
        </p:nvPicPr>
        <p:blipFill>
          <a:blip r:embed="rId4"/>
          <a:stretch>
            <a:fillRect/>
          </a:stretch>
        </p:blipFill>
        <p:spPr>
          <a:xfrm>
            <a:off x="8225549" y="536005"/>
            <a:ext cx="3470446" cy="1897082"/>
          </a:xfrm>
          <a:prstGeom prst="rect">
            <a:avLst/>
          </a:prstGeom>
        </p:spPr>
      </p:pic>
    </p:spTree>
    <p:extLst>
      <p:ext uri="{BB962C8B-B14F-4D97-AF65-F5344CB8AC3E}">
        <p14:creationId xmlns:p14="http://schemas.microsoft.com/office/powerpoint/2010/main" val="39250364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B4AF43-DF1E-16AA-540E-7B23B83BCF58}"/>
              </a:ext>
            </a:extLst>
          </p:cNvPr>
          <p:cNvSpPr>
            <a:spLocks noGrp="1"/>
          </p:cNvSpPr>
          <p:nvPr>
            <p:ph type="title"/>
          </p:nvPr>
        </p:nvSpPr>
        <p:spPr/>
        <p:txBody>
          <a:bodyPr/>
          <a:lstStyle/>
          <a:p>
            <a:r>
              <a:rPr lang="nl-NL" dirty="0"/>
              <a:t>Isolatieprogramma Wierden</a:t>
            </a:r>
          </a:p>
        </p:txBody>
      </p:sp>
      <p:sp>
        <p:nvSpPr>
          <p:cNvPr id="3" name="Tijdelijke aanduiding voor inhoud 2">
            <a:extLst>
              <a:ext uri="{FF2B5EF4-FFF2-40B4-BE49-F238E27FC236}">
                <a16:creationId xmlns:a16="http://schemas.microsoft.com/office/drawing/2014/main" id="{5763AF35-711A-2365-4618-F1AD195F466D}"/>
              </a:ext>
            </a:extLst>
          </p:cNvPr>
          <p:cNvSpPr>
            <a:spLocks noGrp="1"/>
          </p:cNvSpPr>
          <p:nvPr>
            <p:ph idx="1"/>
          </p:nvPr>
        </p:nvSpPr>
        <p:spPr>
          <a:xfrm>
            <a:off x="838200" y="1393902"/>
            <a:ext cx="10515600" cy="4783061"/>
          </a:xfrm>
        </p:spPr>
        <p:txBody>
          <a:bodyPr>
            <a:noAutofit/>
          </a:bodyPr>
          <a:lstStyle/>
          <a:p>
            <a:pPr marL="0" indent="0">
              <a:lnSpc>
                <a:spcPct val="110000"/>
              </a:lnSpc>
              <a:spcBef>
                <a:spcPts val="0"/>
              </a:spcBef>
              <a:buNone/>
            </a:pPr>
            <a:r>
              <a:rPr lang="nl-NL" sz="2400" i="1" dirty="0"/>
              <a:t>Let op: De isolatieprogramma’s worden door RVO niet inhoudelijk beoordeeld</a:t>
            </a:r>
            <a:endParaRPr lang="nl-NL" sz="2400" b="0" i="1" u="none" strike="noStrike" baseline="0" dirty="0"/>
          </a:p>
          <a:p>
            <a:pPr marL="0" indent="0">
              <a:lnSpc>
                <a:spcPct val="110000"/>
              </a:lnSpc>
              <a:spcBef>
                <a:spcPts val="0"/>
              </a:spcBef>
              <a:buNone/>
            </a:pPr>
            <a:r>
              <a:rPr lang="nl-NL" sz="2400" b="1" dirty="0"/>
              <a:t>Isolatieprogramma Wierden, wat opvalt:</a:t>
            </a:r>
          </a:p>
          <a:p>
            <a:pPr>
              <a:lnSpc>
                <a:spcPct val="110000"/>
              </a:lnSpc>
              <a:spcBef>
                <a:spcPts val="0"/>
              </a:spcBef>
            </a:pPr>
            <a:r>
              <a:rPr lang="nl-NL" sz="2400" dirty="0"/>
              <a:t>Aansluiting bij Transitievisie Warmte (Warmtevisie Wierden)</a:t>
            </a:r>
          </a:p>
          <a:p>
            <a:pPr>
              <a:lnSpc>
                <a:spcPct val="110000"/>
              </a:lnSpc>
              <a:spcBef>
                <a:spcPts val="0"/>
              </a:spcBef>
            </a:pPr>
            <a:r>
              <a:rPr lang="nl-NL" sz="2400" dirty="0"/>
              <a:t>Koppeling met wijkuitvoeringsplannen en bijbehorende gemeentelijke doelstellingen</a:t>
            </a:r>
          </a:p>
          <a:p>
            <a:pPr>
              <a:lnSpc>
                <a:spcPct val="110000"/>
              </a:lnSpc>
              <a:spcBef>
                <a:spcPts val="0"/>
              </a:spcBef>
            </a:pPr>
            <a:r>
              <a:rPr lang="nl-NL" sz="2400" dirty="0"/>
              <a:t>Samenhang met andere regelingen voor dezelfde doelgroep</a:t>
            </a:r>
          </a:p>
          <a:p>
            <a:pPr>
              <a:lnSpc>
                <a:spcPct val="110000"/>
              </a:lnSpc>
              <a:spcBef>
                <a:spcPts val="0"/>
              </a:spcBef>
            </a:pPr>
            <a:r>
              <a:rPr lang="nl-NL" sz="2400" dirty="0"/>
              <a:t>Standaard- en streefwaarden als basis</a:t>
            </a:r>
          </a:p>
          <a:p>
            <a:pPr>
              <a:lnSpc>
                <a:spcPct val="110000"/>
              </a:lnSpc>
              <a:spcBef>
                <a:spcPts val="0"/>
              </a:spcBef>
            </a:pPr>
            <a:r>
              <a:rPr lang="nl-NL" sz="2400" dirty="0"/>
              <a:t>Wel sprake van op te stellen activatiecampagne maar dit is nog niet concreet anders dan brief deur aan deur (</a:t>
            </a:r>
            <a:r>
              <a:rPr lang="nl-NL" sz="2400" dirty="0" err="1"/>
              <a:t>social</a:t>
            </a:r>
            <a:r>
              <a:rPr lang="nl-NL" sz="2400" dirty="0"/>
              <a:t> media), is voor aanvraag wel nodig</a:t>
            </a:r>
          </a:p>
          <a:p>
            <a:pPr>
              <a:lnSpc>
                <a:spcPct val="110000"/>
              </a:lnSpc>
              <a:spcBef>
                <a:spcPts val="0"/>
              </a:spcBef>
            </a:pPr>
            <a:r>
              <a:rPr lang="nl-NL" sz="2400" dirty="0"/>
              <a:t>Keuze bij inwoner welke partij, gemeente draagt bij aan factuur</a:t>
            </a:r>
          </a:p>
          <a:p>
            <a:pPr>
              <a:lnSpc>
                <a:spcPct val="110000"/>
              </a:lnSpc>
              <a:spcBef>
                <a:spcPts val="0"/>
              </a:spcBef>
            </a:pPr>
            <a:r>
              <a:rPr lang="nl-NL" sz="2400" dirty="0"/>
              <a:t>Combinatie met duurzaamheidslening Wierden</a:t>
            </a:r>
          </a:p>
          <a:p>
            <a:pPr>
              <a:lnSpc>
                <a:spcPct val="110000"/>
              </a:lnSpc>
              <a:spcBef>
                <a:spcPts val="0"/>
              </a:spcBef>
            </a:pPr>
            <a:r>
              <a:rPr lang="nl-NL" sz="2400" dirty="0"/>
              <a:t>Geen aandacht voor WOZ-waarde of NHG eis in de regeling</a:t>
            </a:r>
          </a:p>
          <a:p>
            <a:pPr>
              <a:lnSpc>
                <a:spcPct val="110000"/>
              </a:lnSpc>
              <a:spcBef>
                <a:spcPts val="0"/>
              </a:spcBef>
            </a:pPr>
            <a:endParaRPr lang="nl-NL" sz="2400" dirty="0"/>
          </a:p>
        </p:txBody>
      </p:sp>
    </p:spTree>
    <p:extLst>
      <p:ext uri="{BB962C8B-B14F-4D97-AF65-F5344CB8AC3E}">
        <p14:creationId xmlns:p14="http://schemas.microsoft.com/office/powerpoint/2010/main" val="32945452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4D63A8-DF4C-B444-9869-9921EDE572D6}"/>
              </a:ext>
            </a:extLst>
          </p:cNvPr>
          <p:cNvSpPr>
            <a:spLocks noGrp="1"/>
          </p:cNvSpPr>
          <p:nvPr>
            <p:ph type="title"/>
          </p:nvPr>
        </p:nvSpPr>
        <p:spPr>
          <a:xfrm>
            <a:off x="838200" y="214205"/>
            <a:ext cx="10515600" cy="655807"/>
          </a:xfrm>
        </p:spPr>
        <p:txBody>
          <a:bodyPr>
            <a:normAutofit fontScale="90000"/>
          </a:bodyPr>
          <a:lstStyle/>
          <a:p>
            <a:r>
              <a:rPr lang="nl-NL" dirty="0"/>
              <a:t>Werkblad</a:t>
            </a:r>
            <a:r>
              <a:rPr lang="nl-NL"/>
              <a:t> ‘plan van aanpak’</a:t>
            </a:r>
            <a:endParaRPr lang="nl-NL" dirty="0"/>
          </a:p>
        </p:txBody>
      </p:sp>
      <p:graphicFrame>
        <p:nvGraphicFramePr>
          <p:cNvPr id="4" name="Tabel 4">
            <a:extLst>
              <a:ext uri="{FF2B5EF4-FFF2-40B4-BE49-F238E27FC236}">
                <a16:creationId xmlns:a16="http://schemas.microsoft.com/office/drawing/2014/main" id="{A0420181-2EFF-8BE7-B150-02383AE847D1}"/>
              </a:ext>
            </a:extLst>
          </p:cNvPr>
          <p:cNvGraphicFramePr>
            <a:graphicFrameLocks noGrp="1"/>
          </p:cNvGraphicFramePr>
          <p:nvPr>
            <p:extLst>
              <p:ext uri="{D42A27DB-BD31-4B8C-83A1-F6EECF244321}">
                <p14:modId xmlns:p14="http://schemas.microsoft.com/office/powerpoint/2010/main" val="2541666691"/>
              </p:ext>
            </p:extLst>
          </p:nvPr>
        </p:nvGraphicFramePr>
        <p:xfrm>
          <a:off x="474957" y="870012"/>
          <a:ext cx="10515600" cy="4965948"/>
        </p:xfrm>
        <a:graphic>
          <a:graphicData uri="http://schemas.openxmlformats.org/drawingml/2006/table">
            <a:tbl>
              <a:tblPr firstRow="1" bandRow="1">
                <a:tableStyleId>{5C22544A-7EE6-4342-B048-85BDC9FD1C3A}</a:tableStyleId>
              </a:tblPr>
              <a:tblGrid>
                <a:gridCol w="3505200">
                  <a:extLst>
                    <a:ext uri="{9D8B030D-6E8A-4147-A177-3AD203B41FA5}">
                      <a16:colId xmlns:a16="http://schemas.microsoft.com/office/drawing/2014/main" val="1405030287"/>
                    </a:ext>
                  </a:extLst>
                </a:gridCol>
                <a:gridCol w="3505200">
                  <a:extLst>
                    <a:ext uri="{9D8B030D-6E8A-4147-A177-3AD203B41FA5}">
                      <a16:colId xmlns:a16="http://schemas.microsoft.com/office/drawing/2014/main" val="2274353932"/>
                    </a:ext>
                  </a:extLst>
                </a:gridCol>
                <a:gridCol w="3505200">
                  <a:extLst>
                    <a:ext uri="{9D8B030D-6E8A-4147-A177-3AD203B41FA5}">
                      <a16:colId xmlns:a16="http://schemas.microsoft.com/office/drawing/2014/main" val="3364440108"/>
                    </a:ext>
                  </a:extLst>
                </a:gridCol>
              </a:tblGrid>
              <a:tr h="551772">
                <a:tc>
                  <a:txBody>
                    <a:bodyPr/>
                    <a:lstStyle/>
                    <a:p>
                      <a:r>
                        <a:rPr lang="nl-NL"/>
                        <a:t>Onderdeel aanvraag SpUk</a:t>
                      </a:r>
                    </a:p>
                  </a:txBody>
                  <a:tcPr/>
                </a:tc>
                <a:tc>
                  <a:txBody>
                    <a:bodyPr/>
                    <a:lstStyle/>
                    <a:p>
                      <a:r>
                        <a:rPr lang="nl-NL" dirty="0"/>
                        <a:t>Plan van aanpak</a:t>
                      </a:r>
                    </a:p>
                  </a:txBody>
                  <a:tcPr/>
                </a:tc>
                <a:tc>
                  <a:txBody>
                    <a:bodyPr/>
                    <a:lstStyle/>
                    <a:p>
                      <a:r>
                        <a:rPr lang="nl-NL" dirty="0"/>
                        <a:t>Welke actie(s) nog nodig?</a:t>
                      </a:r>
                    </a:p>
                  </a:txBody>
                  <a:tcPr/>
                </a:tc>
                <a:extLst>
                  <a:ext uri="{0D108BD9-81ED-4DB2-BD59-A6C34878D82A}">
                    <a16:rowId xmlns:a16="http://schemas.microsoft.com/office/drawing/2014/main" val="138662747"/>
                  </a:ext>
                </a:extLst>
              </a:tr>
              <a:tr h="551772">
                <a:tc>
                  <a:txBody>
                    <a:bodyPr/>
                    <a:lstStyle/>
                    <a:p>
                      <a:r>
                        <a:rPr lang="nl-NL" dirty="0"/>
                        <a:t>Doelgroepen</a:t>
                      </a:r>
                    </a:p>
                  </a:txBody>
                  <a:tcPr/>
                </a:tc>
                <a:tc>
                  <a:txBody>
                    <a:bodyPr/>
                    <a:lstStyle/>
                    <a:p>
                      <a:endParaRPr lang="nl-NL" dirty="0"/>
                    </a:p>
                  </a:txBody>
                  <a:tcPr/>
                </a:tc>
                <a:tc>
                  <a:txBody>
                    <a:bodyPr/>
                    <a:lstStyle/>
                    <a:p>
                      <a:endParaRPr lang="nl-NL"/>
                    </a:p>
                  </a:txBody>
                  <a:tcPr/>
                </a:tc>
                <a:extLst>
                  <a:ext uri="{0D108BD9-81ED-4DB2-BD59-A6C34878D82A}">
                    <a16:rowId xmlns:a16="http://schemas.microsoft.com/office/drawing/2014/main" val="1987875510"/>
                  </a:ext>
                </a:extLst>
              </a:tr>
              <a:tr h="551772">
                <a:tc>
                  <a:txBody>
                    <a:bodyPr/>
                    <a:lstStyle/>
                    <a:p>
                      <a:r>
                        <a:rPr lang="nl-NL" dirty="0"/>
                        <a:t>Communicatie</a:t>
                      </a:r>
                    </a:p>
                  </a:txBody>
                  <a:tcPr/>
                </a:tc>
                <a:tc>
                  <a:txBody>
                    <a:bodyPr/>
                    <a:lstStyle/>
                    <a:p>
                      <a:endParaRPr lang="nl-NL"/>
                    </a:p>
                  </a:txBody>
                  <a:tcPr/>
                </a:tc>
                <a:tc>
                  <a:txBody>
                    <a:bodyPr/>
                    <a:lstStyle/>
                    <a:p>
                      <a:endParaRPr lang="nl-NL"/>
                    </a:p>
                  </a:txBody>
                  <a:tcPr/>
                </a:tc>
                <a:extLst>
                  <a:ext uri="{0D108BD9-81ED-4DB2-BD59-A6C34878D82A}">
                    <a16:rowId xmlns:a16="http://schemas.microsoft.com/office/drawing/2014/main" val="2321164398"/>
                  </a:ext>
                </a:extLst>
              </a:tr>
              <a:tr h="551772">
                <a:tc>
                  <a:txBody>
                    <a:bodyPr/>
                    <a:lstStyle/>
                    <a:p>
                      <a:r>
                        <a:rPr lang="nl-NL" dirty="0"/>
                        <a:t>Organisatie</a:t>
                      </a:r>
                    </a:p>
                  </a:txBody>
                  <a:tcPr/>
                </a:tc>
                <a:tc>
                  <a:txBody>
                    <a:bodyPr/>
                    <a:lstStyle/>
                    <a:p>
                      <a:endParaRPr lang="nl-NL"/>
                    </a:p>
                  </a:txBody>
                  <a:tcPr/>
                </a:tc>
                <a:tc>
                  <a:txBody>
                    <a:bodyPr/>
                    <a:lstStyle/>
                    <a:p>
                      <a:endParaRPr lang="nl-NL"/>
                    </a:p>
                  </a:txBody>
                  <a:tcPr/>
                </a:tc>
                <a:extLst>
                  <a:ext uri="{0D108BD9-81ED-4DB2-BD59-A6C34878D82A}">
                    <a16:rowId xmlns:a16="http://schemas.microsoft.com/office/drawing/2014/main" val="2811484261"/>
                  </a:ext>
                </a:extLst>
              </a:tr>
              <a:tr h="551772">
                <a:tc>
                  <a:txBody>
                    <a:bodyPr/>
                    <a:lstStyle/>
                    <a:p>
                      <a:r>
                        <a:rPr lang="nl-NL" dirty="0"/>
                        <a:t>Uitvoering (+ partners)</a:t>
                      </a:r>
                    </a:p>
                  </a:txBody>
                  <a:tcPr/>
                </a:tc>
                <a:tc>
                  <a:txBody>
                    <a:bodyPr/>
                    <a:lstStyle/>
                    <a:p>
                      <a:endParaRPr lang="nl-NL"/>
                    </a:p>
                  </a:txBody>
                  <a:tcPr/>
                </a:tc>
                <a:tc>
                  <a:txBody>
                    <a:bodyPr/>
                    <a:lstStyle/>
                    <a:p>
                      <a:endParaRPr lang="nl-NL"/>
                    </a:p>
                  </a:txBody>
                  <a:tcPr/>
                </a:tc>
                <a:extLst>
                  <a:ext uri="{0D108BD9-81ED-4DB2-BD59-A6C34878D82A}">
                    <a16:rowId xmlns:a16="http://schemas.microsoft.com/office/drawing/2014/main" val="1511874512"/>
                  </a:ext>
                </a:extLst>
              </a:tr>
              <a:tr h="551772">
                <a:tc>
                  <a:txBody>
                    <a:bodyPr/>
                    <a:lstStyle/>
                    <a:p>
                      <a:r>
                        <a:rPr lang="nl-NL" dirty="0"/>
                        <a:t>Bedrag per woning</a:t>
                      </a:r>
                    </a:p>
                  </a:txBody>
                  <a:tcPr/>
                </a:tc>
                <a:tc>
                  <a:txBody>
                    <a:bodyPr/>
                    <a:lstStyle/>
                    <a:p>
                      <a:endParaRPr lang="nl-NL"/>
                    </a:p>
                  </a:txBody>
                  <a:tcPr/>
                </a:tc>
                <a:tc>
                  <a:txBody>
                    <a:bodyPr/>
                    <a:lstStyle/>
                    <a:p>
                      <a:endParaRPr lang="nl-NL" dirty="0"/>
                    </a:p>
                  </a:txBody>
                  <a:tcPr/>
                </a:tc>
                <a:extLst>
                  <a:ext uri="{0D108BD9-81ED-4DB2-BD59-A6C34878D82A}">
                    <a16:rowId xmlns:a16="http://schemas.microsoft.com/office/drawing/2014/main" val="3467010456"/>
                  </a:ext>
                </a:extLst>
              </a:tr>
              <a:tr h="551772">
                <a:tc>
                  <a:txBody>
                    <a:bodyPr/>
                    <a:lstStyle/>
                    <a:p>
                      <a:r>
                        <a:rPr lang="nl-NL"/>
                        <a:t>Doe-het-zelvers</a:t>
                      </a:r>
                    </a:p>
                  </a:txBody>
                  <a:tcPr/>
                </a:tc>
                <a:tc>
                  <a:txBody>
                    <a:bodyPr/>
                    <a:lstStyle/>
                    <a:p>
                      <a:endParaRPr lang="nl-NL"/>
                    </a:p>
                  </a:txBody>
                  <a:tcPr/>
                </a:tc>
                <a:tc>
                  <a:txBody>
                    <a:bodyPr/>
                    <a:lstStyle/>
                    <a:p>
                      <a:endParaRPr lang="nl-NL"/>
                    </a:p>
                  </a:txBody>
                  <a:tcPr/>
                </a:tc>
                <a:extLst>
                  <a:ext uri="{0D108BD9-81ED-4DB2-BD59-A6C34878D82A}">
                    <a16:rowId xmlns:a16="http://schemas.microsoft.com/office/drawing/2014/main" val="1060571854"/>
                  </a:ext>
                </a:extLst>
              </a:tr>
              <a:tr h="551772">
                <a:tc>
                  <a:txBody>
                    <a:bodyPr/>
                    <a:lstStyle/>
                    <a:p>
                      <a:r>
                        <a:rPr lang="nl-NL" dirty="0"/>
                        <a:t>Projectleiding gemeente</a:t>
                      </a:r>
                    </a:p>
                  </a:txBody>
                  <a:tcPr/>
                </a:tc>
                <a:tc>
                  <a:txBody>
                    <a:bodyPr/>
                    <a:lstStyle/>
                    <a:p>
                      <a:endParaRPr lang="nl-NL"/>
                    </a:p>
                  </a:txBody>
                  <a:tcPr/>
                </a:tc>
                <a:tc>
                  <a:txBody>
                    <a:bodyPr/>
                    <a:lstStyle/>
                    <a:p>
                      <a:endParaRPr lang="nl-NL"/>
                    </a:p>
                  </a:txBody>
                  <a:tcPr/>
                </a:tc>
                <a:extLst>
                  <a:ext uri="{0D108BD9-81ED-4DB2-BD59-A6C34878D82A}">
                    <a16:rowId xmlns:a16="http://schemas.microsoft.com/office/drawing/2014/main" val="3745095661"/>
                  </a:ext>
                </a:extLst>
              </a:tr>
              <a:tr h="551772">
                <a:tc>
                  <a:txBody>
                    <a:bodyPr/>
                    <a:lstStyle/>
                    <a:p>
                      <a:r>
                        <a:rPr lang="nl-NL" dirty="0"/>
                        <a:t>Versnelling uitvoering TVW</a:t>
                      </a:r>
                    </a:p>
                  </a:txBody>
                  <a:tcPr/>
                </a:tc>
                <a:tc>
                  <a:txBody>
                    <a:bodyPr/>
                    <a:lstStyle/>
                    <a:p>
                      <a:endParaRPr lang="nl-NL"/>
                    </a:p>
                  </a:txBody>
                  <a:tcPr/>
                </a:tc>
                <a:tc>
                  <a:txBody>
                    <a:bodyPr/>
                    <a:lstStyle/>
                    <a:p>
                      <a:endParaRPr lang="nl-NL" dirty="0"/>
                    </a:p>
                  </a:txBody>
                  <a:tcPr/>
                </a:tc>
                <a:extLst>
                  <a:ext uri="{0D108BD9-81ED-4DB2-BD59-A6C34878D82A}">
                    <a16:rowId xmlns:a16="http://schemas.microsoft.com/office/drawing/2014/main" val="1058960075"/>
                  </a:ext>
                </a:extLst>
              </a:tr>
            </a:tbl>
          </a:graphicData>
        </a:graphic>
      </p:graphicFrame>
    </p:spTree>
    <p:extLst>
      <p:ext uri="{BB962C8B-B14F-4D97-AF65-F5344CB8AC3E}">
        <p14:creationId xmlns:p14="http://schemas.microsoft.com/office/powerpoint/2010/main" val="15001665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1A99CD-1A47-4361-ABDB-996D372CD9AC}"/>
              </a:ext>
            </a:extLst>
          </p:cNvPr>
          <p:cNvSpPr>
            <a:spLocks noGrp="1"/>
          </p:cNvSpPr>
          <p:nvPr>
            <p:ph type="title"/>
          </p:nvPr>
        </p:nvSpPr>
        <p:spPr/>
        <p:txBody>
          <a:bodyPr/>
          <a:lstStyle/>
          <a:p>
            <a:endParaRPr lang="nl-NL"/>
          </a:p>
        </p:txBody>
      </p:sp>
      <p:sp>
        <p:nvSpPr>
          <p:cNvPr id="6" name="Rectangle 9">
            <a:extLst>
              <a:ext uri="{FF2B5EF4-FFF2-40B4-BE49-F238E27FC236}">
                <a16:creationId xmlns:a16="http://schemas.microsoft.com/office/drawing/2014/main" id="{4B326F2E-84CD-4A8B-B868-10D095258DA1}"/>
              </a:ext>
            </a:extLst>
          </p:cNvPr>
          <p:cNvSpPr txBox="1">
            <a:spLocks noChangeArrowheads="1"/>
          </p:cNvSpPr>
          <p:nvPr/>
        </p:nvSpPr>
        <p:spPr>
          <a:xfrm>
            <a:off x="838200" y="1438183"/>
            <a:ext cx="11237913" cy="450541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nl-NL" altLang="nl-NL" sz="2000">
                <a:latin typeface="Calibri Light" panose="020F0302020204030204" pitchFamily="34" charset="0"/>
                <a:ea typeface="Verdana" panose="020B0604030504040204" pitchFamily="34" charset="0"/>
                <a:cs typeface="Calibri Light" panose="020F0302020204030204" pitchFamily="34" charset="0"/>
              </a:rPr>
              <a:t>Tekst</a:t>
            </a:r>
          </a:p>
        </p:txBody>
      </p:sp>
      <p:pic>
        <p:nvPicPr>
          <p:cNvPr id="8" name="Tijdelijke aanduiding voor inhoud 7">
            <a:extLst>
              <a:ext uri="{FF2B5EF4-FFF2-40B4-BE49-F238E27FC236}">
                <a16:creationId xmlns:a16="http://schemas.microsoft.com/office/drawing/2014/main" id="{BE0B707F-9C2D-4F04-B1D0-AD1B760263C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3218" y="0"/>
            <a:ext cx="12315217" cy="6927309"/>
          </a:xfrm>
        </p:spPr>
      </p:pic>
    </p:spTree>
    <p:extLst>
      <p:ext uri="{BB962C8B-B14F-4D97-AF65-F5344CB8AC3E}">
        <p14:creationId xmlns:p14="http://schemas.microsoft.com/office/powerpoint/2010/main" val="1936080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5C7492-6709-F494-62A7-30E269EAE9E9}"/>
              </a:ext>
            </a:extLst>
          </p:cNvPr>
          <p:cNvSpPr>
            <a:spLocks noGrp="1"/>
          </p:cNvSpPr>
          <p:nvPr>
            <p:ph type="title"/>
          </p:nvPr>
        </p:nvSpPr>
        <p:spPr/>
        <p:txBody>
          <a:bodyPr/>
          <a:lstStyle/>
          <a:p>
            <a:r>
              <a:rPr lang="nl-NL" dirty="0"/>
              <a:t>Programma sessie</a:t>
            </a:r>
          </a:p>
        </p:txBody>
      </p:sp>
      <p:sp>
        <p:nvSpPr>
          <p:cNvPr id="3" name="Tijdelijke aanduiding voor inhoud 2">
            <a:extLst>
              <a:ext uri="{FF2B5EF4-FFF2-40B4-BE49-F238E27FC236}">
                <a16:creationId xmlns:a16="http://schemas.microsoft.com/office/drawing/2014/main" id="{34EFB33C-8A8B-2AF6-BC06-FA3BC42AC46D}"/>
              </a:ext>
            </a:extLst>
          </p:cNvPr>
          <p:cNvSpPr>
            <a:spLocks noGrp="1"/>
          </p:cNvSpPr>
          <p:nvPr>
            <p:ph idx="1"/>
          </p:nvPr>
        </p:nvSpPr>
        <p:spPr>
          <a:xfrm>
            <a:off x="838200" y="1825625"/>
            <a:ext cx="10848278" cy="4351338"/>
          </a:xfrm>
        </p:spPr>
        <p:txBody>
          <a:bodyPr/>
          <a:lstStyle/>
          <a:p>
            <a:pPr marL="514350" indent="-514350">
              <a:buFont typeface="+mj-lt"/>
              <a:buAutoNum type="arabicPeriod"/>
            </a:pPr>
            <a:r>
              <a:rPr lang="nl-NL" dirty="0"/>
              <a:t>Belangrijke inzichten </a:t>
            </a:r>
            <a:r>
              <a:rPr lang="nl-NL" dirty="0" err="1"/>
              <a:t>SpUk</a:t>
            </a:r>
            <a:r>
              <a:rPr lang="nl-NL" dirty="0"/>
              <a:t> Lokale Aanpak Isolatie </a:t>
            </a:r>
          </a:p>
          <a:p>
            <a:pPr marL="514350" indent="-514350">
              <a:buFont typeface="+mj-lt"/>
              <a:buAutoNum type="arabicPeriod"/>
            </a:pPr>
            <a:r>
              <a:rPr lang="nl-NL" dirty="0"/>
              <a:t>Vragen aan RVO – plenaire vragen bundelen</a:t>
            </a:r>
          </a:p>
          <a:p>
            <a:pPr marL="514350" indent="-514350">
              <a:buFont typeface="+mj-lt"/>
              <a:buAutoNum type="arabicPeriod"/>
            </a:pPr>
            <a:r>
              <a:rPr lang="nl-NL" dirty="0"/>
              <a:t>Opstellen actielijst indienen aanvraag </a:t>
            </a:r>
            <a:r>
              <a:rPr lang="nl-NL" dirty="0" err="1"/>
              <a:t>SpUk</a:t>
            </a:r>
            <a:endParaRPr lang="nl-NL" dirty="0"/>
          </a:p>
          <a:p>
            <a:pPr marL="914400" lvl="1" indent="-457200">
              <a:buFont typeface="+mj-lt"/>
              <a:buAutoNum type="alphaLcPeriod"/>
            </a:pPr>
            <a:r>
              <a:rPr lang="nl-NL" i="1" dirty="0"/>
              <a:t>Casus Wierden als voorbeeld</a:t>
            </a:r>
          </a:p>
          <a:p>
            <a:pPr marL="914400" lvl="1" indent="-457200">
              <a:buFont typeface="+mj-lt"/>
              <a:buAutoNum type="alphaLcPeriod"/>
            </a:pPr>
            <a:r>
              <a:rPr lang="nl-NL" i="1" dirty="0"/>
              <a:t>Daarna individuele uitwerking bouwstenen </a:t>
            </a:r>
            <a:r>
              <a:rPr lang="nl-NL" i="1" dirty="0" err="1"/>
              <a:t>PvA</a:t>
            </a:r>
            <a:endParaRPr lang="nl-NL" i="1" dirty="0"/>
          </a:p>
        </p:txBody>
      </p:sp>
    </p:spTree>
    <p:extLst>
      <p:ext uri="{BB962C8B-B14F-4D97-AF65-F5344CB8AC3E}">
        <p14:creationId xmlns:p14="http://schemas.microsoft.com/office/powerpoint/2010/main" val="3706848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BDC42-6D69-022A-3970-FFD2DE493A4E}"/>
              </a:ext>
            </a:extLst>
          </p:cNvPr>
          <p:cNvSpPr>
            <a:spLocks noGrp="1"/>
          </p:cNvSpPr>
          <p:nvPr>
            <p:ph type="ctrTitle"/>
          </p:nvPr>
        </p:nvSpPr>
        <p:spPr/>
        <p:txBody>
          <a:bodyPr>
            <a:normAutofit fontScale="90000"/>
          </a:bodyPr>
          <a:lstStyle/>
          <a:p>
            <a:r>
              <a:rPr lang="nl-NL" b="1" dirty="0"/>
              <a:t>Aanvraagformulier </a:t>
            </a:r>
            <a:br>
              <a:rPr lang="nl-NL" b="1" dirty="0"/>
            </a:br>
            <a:r>
              <a:rPr lang="nl-NL" b="1" dirty="0" err="1"/>
              <a:t>SpUk</a:t>
            </a:r>
            <a:r>
              <a:rPr lang="nl-NL" b="1" dirty="0"/>
              <a:t> Lokale Aanpak Isolatie</a:t>
            </a:r>
            <a:br>
              <a:rPr lang="nl-NL" b="1" dirty="0"/>
            </a:br>
            <a:endParaRPr lang="nl-NL" b="1" dirty="0"/>
          </a:p>
        </p:txBody>
      </p:sp>
      <p:sp>
        <p:nvSpPr>
          <p:cNvPr id="3" name="Subtitle 2">
            <a:extLst>
              <a:ext uri="{FF2B5EF4-FFF2-40B4-BE49-F238E27FC236}">
                <a16:creationId xmlns:a16="http://schemas.microsoft.com/office/drawing/2014/main" id="{3C1CC536-5247-0A5B-374F-79D5E4ADBA32}"/>
              </a:ext>
            </a:extLst>
          </p:cNvPr>
          <p:cNvSpPr>
            <a:spLocks noGrp="1"/>
          </p:cNvSpPr>
          <p:nvPr>
            <p:ph type="subTitle" idx="1"/>
          </p:nvPr>
        </p:nvSpPr>
        <p:spPr/>
        <p:txBody>
          <a:bodyPr/>
          <a:lstStyle/>
          <a:p>
            <a:r>
              <a:rPr lang="nl-NL" dirty="0"/>
              <a:t>Voorbeeld ingevuld als intermediair voor gemeente Wierden</a:t>
            </a:r>
          </a:p>
        </p:txBody>
      </p:sp>
    </p:spTree>
    <p:extLst>
      <p:ext uri="{BB962C8B-B14F-4D97-AF65-F5344CB8AC3E}">
        <p14:creationId xmlns:p14="http://schemas.microsoft.com/office/powerpoint/2010/main" val="21030959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9129C69-E9D6-A13B-0E6A-0447FA986CAB}"/>
              </a:ext>
            </a:extLst>
          </p:cNvPr>
          <p:cNvPicPr>
            <a:picLocks noChangeAspect="1"/>
          </p:cNvPicPr>
          <p:nvPr/>
        </p:nvPicPr>
        <p:blipFill>
          <a:blip r:embed="rId2"/>
          <a:stretch>
            <a:fillRect/>
          </a:stretch>
        </p:blipFill>
        <p:spPr>
          <a:xfrm>
            <a:off x="609600" y="0"/>
            <a:ext cx="10972800" cy="6858000"/>
          </a:xfrm>
          <a:prstGeom prst="rect">
            <a:avLst/>
          </a:prstGeom>
        </p:spPr>
      </p:pic>
    </p:spTree>
    <p:extLst>
      <p:ext uri="{BB962C8B-B14F-4D97-AF65-F5344CB8AC3E}">
        <p14:creationId xmlns:p14="http://schemas.microsoft.com/office/powerpoint/2010/main" val="37979615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8688005-60C0-8B47-E184-1D4671E2081D}"/>
              </a:ext>
            </a:extLst>
          </p:cNvPr>
          <p:cNvPicPr>
            <a:picLocks noChangeAspect="1"/>
          </p:cNvPicPr>
          <p:nvPr/>
        </p:nvPicPr>
        <p:blipFill>
          <a:blip r:embed="rId2"/>
          <a:stretch>
            <a:fillRect/>
          </a:stretch>
        </p:blipFill>
        <p:spPr>
          <a:xfrm>
            <a:off x="609600" y="0"/>
            <a:ext cx="10972800" cy="6858000"/>
          </a:xfrm>
          <a:prstGeom prst="rect">
            <a:avLst/>
          </a:prstGeom>
        </p:spPr>
      </p:pic>
    </p:spTree>
    <p:extLst>
      <p:ext uri="{BB962C8B-B14F-4D97-AF65-F5344CB8AC3E}">
        <p14:creationId xmlns:p14="http://schemas.microsoft.com/office/powerpoint/2010/main" val="40705024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9D0C8EA-FB32-94C2-1B0B-7E6315D587DD}"/>
              </a:ext>
            </a:extLst>
          </p:cNvPr>
          <p:cNvPicPr>
            <a:picLocks noChangeAspect="1"/>
          </p:cNvPicPr>
          <p:nvPr/>
        </p:nvPicPr>
        <p:blipFill>
          <a:blip r:embed="rId2"/>
          <a:stretch>
            <a:fillRect/>
          </a:stretch>
        </p:blipFill>
        <p:spPr>
          <a:xfrm>
            <a:off x="609600" y="0"/>
            <a:ext cx="10972800" cy="6858000"/>
          </a:xfrm>
          <a:prstGeom prst="rect">
            <a:avLst/>
          </a:prstGeom>
        </p:spPr>
      </p:pic>
    </p:spTree>
    <p:extLst>
      <p:ext uri="{BB962C8B-B14F-4D97-AF65-F5344CB8AC3E}">
        <p14:creationId xmlns:p14="http://schemas.microsoft.com/office/powerpoint/2010/main" val="30840795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B2D06AF-2BE9-D214-A4E5-4BE3990B29AC}"/>
              </a:ext>
            </a:extLst>
          </p:cNvPr>
          <p:cNvPicPr>
            <a:picLocks noChangeAspect="1"/>
          </p:cNvPicPr>
          <p:nvPr/>
        </p:nvPicPr>
        <p:blipFill>
          <a:blip r:embed="rId2"/>
          <a:stretch>
            <a:fillRect/>
          </a:stretch>
        </p:blipFill>
        <p:spPr>
          <a:xfrm>
            <a:off x="609600" y="0"/>
            <a:ext cx="10972800" cy="6858000"/>
          </a:xfrm>
          <a:prstGeom prst="rect">
            <a:avLst/>
          </a:prstGeom>
        </p:spPr>
      </p:pic>
    </p:spTree>
    <p:extLst>
      <p:ext uri="{BB962C8B-B14F-4D97-AF65-F5344CB8AC3E}">
        <p14:creationId xmlns:p14="http://schemas.microsoft.com/office/powerpoint/2010/main" val="6413487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45D958C-045A-192E-9AA7-416C7C3EA027}"/>
              </a:ext>
            </a:extLst>
          </p:cNvPr>
          <p:cNvPicPr>
            <a:picLocks noChangeAspect="1"/>
          </p:cNvPicPr>
          <p:nvPr/>
        </p:nvPicPr>
        <p:blipFill>
          <a:blip r:embed="rId2"/>
          <a:stretch>
            <a:fillRect/>
          </a:stretch>
        </p:blipFill>
        <p:spPr>
          <a:xfrm>
            <a:off x="609600" y="0"/>
            <a:ext cx="10972800" cy="6858000"/>
          </a:xfrm>
          <a:prstGeom prst="rect">
            <a:avLst/>
          </a:prstGeom>
        </p:spPr>
      </p:pic>
    </p:spTree>
    <p:extLst>
      <p:ext uri="{BB962C8B-B14F-4D97-AF65-F5344CB8AC3E}">
        <p14:creationId xmlns:p14="http://schemas.microsoft.com/office/powerpoint/2010/main" val="32658983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48FDA93-4373-6ADF-75CA-A8A8D02A480E}"/>
              </a:ext>
            </a:extLst>
          </p:cNvPr>
          <p:cNvPicPr>
            <a:picLocks noChangeAspect="1"/>
          </p:cNvPicPr>
          <p:nvPr/>
        </p:nvPicPr>
        <p:blipFill>
          <a:blip r:embed="rId2"/>
          <a:stretch>
            <a:fillRect/>
          </a:stretch>
        </p:blipFill>
        <p:spPr>
          <a:xfrm>
            <a:off x="609600" y="0"/>
            <a:ext cx="10972800" cy="6858000"/>
          </a:xfrm>
          <a:prstGeom prst="rect">
            <a:avLst/>
          </a:prstGeom>
        </p:spPr>
      </p:pic>
    </p:spTree>
    <p:extLst>
      <p:ext uri="{BB962C8B-B14F-4D97-AF65-F5344CB8AC3E}">
        <p14:creationId xmlns:p14="http://schemas.microsoft.com/office/powerpoint/2010/main" val="29922104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C07959F-6DC0-A433-1C79-57BD9D3F55FB}"/>
              </a:ext>
            </a:extLst>
          </p:cNvPr>
          <p:cNvPicPr>
            <a:picLocks noChangeAspect="1"/>
          </p:cNvPicPr>
          <p:nvPr/>
        </p:nvPicPr>
        <p:blipFill>
          <a:blip r:embed="rId2"/>
          <a:stretch>
            <a:fillRect/>
          </a:stretch>
        </p:blipFill>
        <p:spPr>
          <a:xfrm>
            <a:off x="609600" y="0"/>
            <a:ext cx="10972800" cy="6858000"/>
          </a:xfrm>
          <a:prstGeom prst="rect">
            <a:avLst/>
          </a:prstGeom>
        </p:spPr>
      </p:pic>
    </p:spTree>
    <p:extLst>
      <p:ext uri="{BB962C8B-B14F-4D97-AF65-F5344CB8AC3E}">
        <p14:creationId xmlns:p14="http://schemas.microsoft.com/office/powerpoint/2010/main" val="18405717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DA9AD2D-3F97-28ED-7482-DBA84CA69B56}"/>
              </a:ext>
            </a:extLst>
          </p:cNvPr>
          <p:cNvPicPr>
            <a:picLocks noChangeAspect="1"/>
          </p:cNvPicPr>
          <p:nvPr/>
        </p:nvPicPr>
        <p:blipFill>
          <a:blip r:embed="rId2"/>
          <a:stretch>
            <a:fillRect/>
          </a:stretch>
        </p:blipFill>
        <p:spPr>
          <a:xfrm>
            <a:off x="609600" y="0"/>
            <a:ext cx="10972800" cy="6858000"/>
          </a:xfrm>
          <a:prstGeom prst="rect">
            <a:avLst/>
          </a:prstGeom>
        </p:spPr>
      </p:pic>
    </p:spTree>
    <p:extLst>
      <p:ext uri="{BB962C8B-B14F-4D97-AF65-F5344CB8AC3E}">
        <p14:creationId xmlns:p14="http://schemas.microsoft.com/office/powerpoint/2010/main" val="32738984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DBBA082-E4A3-02A1-AEB6-A64D5AEE0898}"/>
              </a:ext>
            </a:extLst>
          </p:cNvPr>
          <p:cNvPicPr>
            <a:picLocks noChangeAspect="1"/>
          </p:cNvPicPr>
          <p:nvPr/>
        </p:nvPicPr>
        <p:blipFill>
          <a:blip r:embed="rId2"/>
          <a:stretch>
            <a:fillRect/>
          </a:stretch>
        </p:blipFill>
        <p:spPr>
          <a:xfrm>
            <a:off x="609600" y="0"/>
            <a:ext cx="10972800" cy="6858000"/>
          </a:xfrm>
          <a:prstGeom prst="rect">
            <a:avLst/>
          </a:prstGeom>
        </p:spPr>
      </p:pic>
    </p:spTree>
    <p:extLst>
      <p:ext uri="{BB962C8B-B14F-4D97-AF65-F5344CB8AC3E}">
        <p14:creationId xmlns:p14="http://schemas.microsoft.com/office/powerpoint/2010/main" val="893515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1914C2-1E4A-AC0F-1EEA-EC4A612A4EBD}"/>
              </a:ext>
            </a:extLst>
          </p:cNvPr>
          <p:cNvSpPr>
            <a:spLocks noGrp="1"/>
          </p:cNvSpPr>
          <p:nvPr>
            <p:ph type="title"/>
          </p:nvPr>
        </p:nvSpPr>
        <p:spPr>
          <a:xfrm>
            <a:off x="838201" y="345810"/>
            <a:ext cx="7315199" cy="1325563"/>
          </a:xfrm>
        </p:spPr>
        <p:txBody>
          <a:bodyPr>
            <a:normAutofit/>
          </a:bodyPr>
          <a:lstStyle/>
          <a:p>
            <a:r>
              <a:rPr lang="nl-NL" dirty="0" err="1"/>
              <a:t>SpUk</a:t>
            </a:r>
            <a:r>
              <a:rPr lang="nl-NL" dirty="0"/>
              <a:t> Lokale Aanpak Isolatie</a:t>
            </a:r>
          </a:p>
        </p:txBody>
      </p:sp>
      <p:sp>
        <p:nvSpPr>
          <p:cNvPr id="3" name="Tijdelijke aanduiding voor inhoud 2">
            <a:extLst>
              <a:ext uri="{FF2B5EF4-FFF2-40B4-BE49-F238E27FC236}">
                <a16:creationId xmlns:a16="http://schemas.microsoft.com/office/drawing/2014/main" id="{E504C4E5-D148-0EBA-0EC8-A8A95EF361FD}"/>
              </a:ext>
            </a:extLst>
          </p:cNvPr>
          <p:cNvSpPr>
            <a:spLocks noGrp="1"/>
          </p:cNvSpPr>
          <p:nvPr>
            <p:ph idx="1"/>
          </p:nvPr>
        </p:nvSpPr>
        <p:spPr>
          <a:xfrm>
            <a:off x="838201" y="1825625"/>
            <a:ext cx="8620124" cy="4351338"/>
          </a:xfrm>
        </p:spPr>
        <p:txBody>
          <a:bodyPr>
            <a:normAutofit/>
          </a:bodyPr>
          <a:lstStyle/>
          <a:p>
            <a:pPr marL="0" marR="0" indent="0">
              <a:spcBef>
                <a:spcPts val="0"/>
              </a:spcBef>
              <a:spcAft>
                <a:spcPts val="600"/>
              </a:spcAft>
              <a:buNone/>
            </a:pPr>
            <a:r>
              <a:rPr lang="nl-NL" sz="2200" b="1" dirty="0">
                <a:effectLst/>
                <a:latin typeface="Calibri" panose="020F0502020204030204" pitchFamily="34" charset="0"/>
              </a:rPr>
              <a:t>Specifieke Uitkering (</a:t>
            </a:r>
            <a:r>
              <a:rPr lang="nl-NL" sz="2200" b="1" dirty="0" err="1">
                <a:effectLst/>
                <a:latin typeface="Calibri" panose="020F0502020204030204" pitchFamily="34" charset="0"/>
              </a:rPr>
              <a:t>SpUk</a:t>
            </a:r>
            <a:r>
              <a:rPr lang="nl-NL" sz="2200" b="1" dirty="0">
                <a:effectLst/>
                <a:latin typeface="Calibri" panose="020F0502020204030204" pitchFamily="34" charset="0"/>
              </a:rPr>
              <a:t>) Lokale Aanpak Isolatie</a:t>
            </a:r>
            <a:endParaRPr lang="nl-NL" sz="2200" dirty="0">
              <a:latin typeface="Calibri" panose="020F0502020204030204" pitchFamily="34" charset="0"/>
            </a:endParaRPr>
          </a:p>
          <a:p>
            <a:pPr marL="0" marR="0" indent="0">
              <a:spcBef>
                <a:spcPts val="0"/>
              </a:spcBef>
              <a:spcAft>
                <a:spcPts val="600"/>
              </a:spcAft>
              <a:buNone/>
            </a:pPr>
            <a:r>
              <a:rPr lang="nl-NL" sz="2200" dirty="0">
                <a:latin typeface="Calibri" panose="020F0502020204030204" pitchFamily="34" charset="0"/>
              </a:rPr>
              <a:t>Op 1 maart 2023 is de regeling opengesteld. </a:t>
            </a:r>
          </a:p>
          <a:p>
            <a:pPr marL="0" marR="0" indent="0">
              <a:spcBef>
                <a:spcPts val="0"/>
              </a:spcBef>
              <a:spcAft>
                <a:spcPts val="600"/>
              </a:spcAft>
              <a:buNone/>
            </a:pPr>
            <a:r>
              <a:rPr lang="nl-NL" sz="2200" dirty="0">
                <a:latin typeface="Calibri" panose="020F0502020204030204" pitchFamily="34" charset="0"/>
              </a:rPr>
              <a:t>De </a:t>
            </a:r>
            <a:r>
              <a:rPr lang="nl-NL" sz="2200" dirty="0" err="1">
                <a:latin typeface="Calibri" panose="020F0502020204030204" pitchFamily="34" charset="0"/>
              </a:rPr>
              <a:t>SpUk</a:t>
            </a:r>
            <a:r>
              <a:rPr lang="nl-NL" sz="2200" dirty="0">
                <a:latin typeface="Calibri" panose="020F0502020204030204" pitchFamily="34" charset="0"/>
              </a:rPr>
              <a:t> Lokale Aanpak Isolatie beoogt slecht geïsoleerde koopwoningen te verduurzamen, gebaseerd op een gemeentelijk isolatieprogramma.</a:t>
            </a:r>
          </a:p>
          <a:p>
            <a:pPr marL="0" marR="0" indent="0">
              <a:spcBef>
                <a:spcPts val="0"/>
              </a:spcBef>
              <a:spcAft>
                <a:spcPts val="600"/>
              </a:spcAft>
              <a:buNone/>
            </a:pPr>
            <a:r>
              <a:rPr lang="nl-NL" sz="2200" dirty="0">
                <a:latin typeface="Calibri" panose="020F0502020204030204" pitchFamily="34" charset="0"/>
              </a:rPr>
              <a:t>Ambitie: 750.000 koopwoningen aanpakken tot 2030</a:t>
            </a:r>
          </a:p>
          <a:p>
            <a:pPr marL="0" marR="0" indent="0">
              <a:spcBef>
                <a:spcPts val="0"/>
              </a:spcBef>
              <a:spcAft>
                <a:spcPts val="600"/>
              </a:spcAft>
              <a:buNone/>
            </a:pPr>
            <a:endParaRPr lang="nl-NL" sz="2200" dirty="0">
              <a:latin typeface="Calibri" panose="020F0502020204030204" pitchFamily="34" charset="0"/>
            </a:endParaRPr>
          </a:p>
          <a:p>
            <a:pPr>
              <a:spcBef>
                <a:spcPts val="0"/>
              </a:spcBef>
              <a:spcAft>
                <a:spcPts val="600"/>
              </a:spcAft>
            </a:pPr>
            <a:r>
              <a:rPr lang="nl-NL" sz="2200" dirty="0">
                <a:latin typeface="Calibri" panose="020F0502020204030204" pitchFamily="34" charset="0"/>
              </a:rPr>
              <a:t>Indienen aanvraag bij RVO: uitkering van middelen is een voorschot </a:t>
            </a:r>
          </a:p>
          <a:p>
            <a:pPr>
              <a:spcBef>
                <a:spcPts val="0"/>
              </a:spcBef>
              <a:spcAft>
                <a:spcPts val="600"/>
              </a:spcAft>
            </a:pPr>
            <a:r>
              <a:rPr lang="nl-NL" sz="2200" dirty="0">
                <a:latin typeface="Calibri" panose="020F0502020204030204" pitchFamily="34" charset="0"/>
              </a:rPr>
              <a:t>Drie tranches, aanvraag eerste tranche verdeeld in twee tijdsvakken</a:t>
            </a:r>
          </a:p>
          <a:p>
            <a:pPr>
              <a:spcBef>
                <a:spcPts val="0"/>
              </a:spcBef>
              <a:spcAft>
                <a:spcPts val="600"/>
              </a:spcAft>
            </a:pPr>
            <a:r>
              <a:rPr lang="nl-NL" sz="2200" dirty="0">
                <a:latin typeface="Calibri" panose="020F0502020204030204" pitchFamily="34" charset="0"/>
              </a:rPr>
              <a:t>Financiële verantwoording (doelmatige besteding middelen) via </a:t>
            </a:r>
            <a:r>
              <a:rPr lang="nl-NL" sz="2200" dirty="0" err="1">
                <a:latin typeface="Calibri" panose="020F0502020204030204" pitchFamily="34" charset="0"/>
              </a:rPr>
              <a:t>SiSa</a:t>
            </a:r>
            <a:endParaRPr lang="nl-NL" sz="2200" dirty="0">
              <a:latin typeface="Calibri" panose="020F0502020204030204" pitchFamily="34" charset="0"/>
            </a:endParaRPr>
          </a:p>
          <a:p>
            <a:pPr>
              <a:spcBef>
                <a:spcPts val="0"/>
              </a:spcBef>
              <a:spcAft>
                <a:spcPts val="600"/>
              </a:spcAft>
            </a:pPr>
            <a:r>
              <a:rPr lang="nl-NL" sz="2200" dirty="0">
                <a:latin typeface="Calibri" panose="020F0502020204030204" pitchFamily="34" charset="0"/>
              </a:rPr>
              <a:t>Monitoring (2x per jaar) via format RVO</a:t>
            </a:r>
          </a:p>
        </p:txBody>
      </p:sp>
    </p:spTree>
    <p:extLst>
      <p:ext uri="{BB962C8B-B14F-4D97-AF65-F5344CB8AC3E}">
        <p14:creationId xmlns:p14="http://schemas.microsoft.com/office/powerpoint/2010/main" val="30049923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F782D57-FDDF-C673-D02A-D12487E5676F}"/>
              </a:ext>
            </a:extLst>
          </p:cNvPr>
          <p:cNvPicPr>
            <a:picLocks noChangeAspect="1"/>
          </p:cNvPicPr>
          <p:nvPr/>
        </p:nvPicPr>
        <p:blipFill>
          <a:blip r:embed="rId2"/>
          <a:stretch>
            <a:fillRect/>
          </a:stretch>
        </p:blipFill>
        <p:spPr>
          <a:xfrm>
            <a:off x="609600" y="0"/>
            <a:ext cx="10972800" cy="6858000"/>
          </a:xfrm>
          <a:prstGeom prst="rect">
            <a:avLst/>
          </a:prstGeom>
        </p:spPr>
      </p:pic>
    </p:spTree>
    <p:extLst>
      <p:ext uri="{BB962C8B-B14F-4D97-AF65-F5344CB8AC3E}">
        <p14:creationId xmlns:p14="http://schemas.microsoft.com/office/powerpoint/2010/main" val="22051155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BDC42-6D69-022A-3970-FFD2DE493A4E}"/>
              </a:ext>
            </a:extLst>
          </p:cNvPr>
          <p:cNvSpPr>
            <a:spLocks noGrp="1"/>
          </p:cNvSpPr>
          <p:nvPr>
            <p:ph type="ctrTitle"/>
          </p:nvPr>
        </p:nvSpPr>
        <p:spPr/>
        <p:txBody>
          <a:bodyPr>
            <a:normAutofit/>
          </a:bodyPr>
          <a:lstStyle/>
          <a:p>
            <a:r>
              <a:rPr lang="nl-NL" b="1" dirty="0"/>
              <a:t>Webinar RVO 21/2</a:t>
            </a:r>
          </a:p>
        </p:txBody>
      </p:sp>
      <p:sp>
        <p:nvSpPr>
          <p:cNvPr id="3" name="Subtitle 2">
            <a:extLst>
              <a:ext uri="{FF2B5EF4-FFF2-40B4-BE49-F238E27FC236}">
                <a16:creationId xmlns:a16="http://schemas.microsoft.com/office/drawing/2014/main" id="{3C1CC536-5247-0A5B-374F-79D5E4ADBA32}"/>
              </a:ext>
            </a:extLst>
          </p:cNvPr>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959103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3EF7379C-4CDC-3123-E266-80564FE1FE7A}"/>
              </a:ext>
            </a:extLst>
          </p:cNvPr>
          <p:cNvPicPr>
            <a:picLocks noChangeAspect="1"/>
          </p:cNvPicPr>
          <p:nvPr/>
        </p:nvPicPr>
        <p:blipFill>
          <a:blip r:embed="rId2"/>
          <a:stretch>
            <a:fillRect/>
          </a:stretch>
        </p:blipFill>
        <p:spPr>
          <a:xfrm>
            <a:off x="-79899" y="-9656"/>
            <a:ext cx="12271899" cy="6922382"/>
          </a:xfrm>
          <a:prstGeom prst="rect">
            <a:avLst/>
          </a:prstGeom>
        </p:spPr>
      </p:pic>
      <p:sp>
        <p:nvSpPr>
          <p:cNvPr id="7" name="Tekstvak 6">
            <a:extLst>
              <a:ext uri="{FF2B5EF4-FFF2-40B4-BE49-F238E27FC236}">
                <a16:creationId xmlns:a16="http://schemas.microsoft.com/office/drawing/2014/main" id="{FB17E2A6-777A-38B3-E043-41C1C85F9209}"/>
              </a:ext>
            </a:extLst>
          </p:cNvPr>
          <p:cNvSpPr txBox="1"/>
          <p:nvPr/>
        </p:nvSpPr>
        <p:spPr>
          <a:xfrm>
            <a:off x="297401" y="5668371"/>
            <a:ext cx="9468035" cy="530915"/>
          </a:xfrm>
          <a:prstGeom prst="rect">
            <a:avLst/>
          </a:prstGeom>
          <a:noFill/>
        </p:spPr>
        <p:txBody>
          <a:bodyPr wrap="square">
            <a:spAutoFit/>
          </a:bodyPr>
          <a:lstStyle/>
          <a:p>
            <a:pPr algn="l"/>
            <a:endParaRPr lang="nl-NL" sz="1050" b="0" i="1" u="none" strike="noStrike" baseline="0" dirty="0">
              <a:solidFill>
                <a:srgbClr val="000000"/>
              </a:solidFill>
              <a:latin typeface="Verdana" panose="020B0604030504040204" pitchFamily="34" charset="0"/>
            </a:endParaRPr>
          </a:p>
          <a:p>
            <a:r>
              <a:rPr lang="nl-NL" sz="1800" b="0" i="1" u="none" strike="noStrike" baseline="0" dirty="0">
                <a:solidFill>
                  <a:srgbClr val="000000"/>
                </a:solidFill>
                <a:latin typeface="Verdana" panose="020B0604030504040204" pitchFamily="34" charset="0"/>
              </a:rPr>
              <a:t>N.B.: herverdeling na de 3</a:t>
            </a:r>
            <a:r>
              <a:rPr lang="nl-NL" sz="1800" b="0" i="1" u="none" strike="noStrike" baseline="30000" dirty="0">
                <a:solidFill>
                  <a:srgbClr val="000000"/>
                </a:solidFill>
                <a:latin typeface="Verdana" panose="020B0604030504040204" pitchFamily="34" charset="0"/>
              </a:rPr>
              <a:t>e</a:t>
            </a:r>
            <a:r>
              <a:rPr lang="nl-NL" sz="1800" b="0" i="1" u="none" strike="noStrike" baseline="0" dirty="0">
                <a:solidFill>
                  <a:srgbClr val="000000"/>
                </a:solidFill>
                <a:latin typeface="Verdana" panose="020B0604030504040204" pitchFamily="34" charset="0"/>
              </a:rPr>
              <a:t> tranche voor niet-aangevraagde middelen</a:t>
            </a:r>
          </a:p>
        </p:txBody>
      </p:sp>
      <p:sp>
        <p:nvSpPr>
          <p:cNvPr id="2" name="Tekstvak 1">
            <a:extLst>
              <a:ext uri="{FF2B5EF4-FFF2-40B4-BE49-F238E27FC236}">
                <a16:creationId xmlns:a16="http://schemas.microsoft.com/office/drawing/2014/main" id="{CA586FC4-75F6-C032-C16F-5058309DDAD3}"/>
              </a:ext>
            </a:extLst>
          </p:cNvPr>
          <p:cNvSpPr txBox="1"/>
          <p:nvPr/>
        </p:nvSpPr>
        <p:spPr>
          <a:xfrm>
            <a:off x="414215" y="265723"/>
            <a:ext cx="2985477" cy="369332"/>
          </a:xfrm>
          <a:prstGeom prst="rect">
            <a:avLst/>
          </a:prstGeom>
          <a:noFill/>
        </p:spPr>
        <p:txBody>
          <a:bodyPr wrap="square" rtlCol="0">
            <a:spAutoFit/>
          </a:bodyPr>
          <a:lstStyle/>
          <a:p>
            <a:r>
              <a:rPr lang="nl-NL" b="1" dirty="0"/>
              <a:t>Webinar RVO 21/2</a:t>
            </a:r>
          </a:p>
        </p:txBody>
      </p:sp>
    </p:spTree>
    <p:extLst>
      <p:ext uri="{BB962C8B-B14F-4D97-AF65-F5344CB8AC3E}">
        <p14:creationId xmlns:p14="http://schemas.microsoft.com/office/powerpoint/2010/main" val="9547466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413711-5426-654B-A5F7-B910446928F7}"/>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8AAF87B4-6505-D998-9E99-E6FDE1CCDE63}"/>
              </a:ext>
            </a:extLst>
          </p:cNvPr>
          <p:cNvSpPr>
            <a:spLocks noGrp="1"/>
          </p:cNvSpPr>
          <p:nvPr>
            <p:ph idx="1"/>
          </p:nvPr>
        </p:nvSpPr>
        <p:spPr/>
        <p:txBody>
          <a:bodyPr/>
          <a:lstStyle/>
          <a:p>
            <a:endParaRPr lang="nl-NL"/>
          </a:p>
        </p:txBody>
      </p:sp>
      <p:pic>
        <p:nvPicPr>
          <p:cNvPr id="5" name="Afbeelding 4">
            <a:extLst>
              <a:ext uri="{FF2B5EF4-FFF2-40B4-BE49-F238E27FC236}">
                <a16:creationId xmlns:a16="http://schemas.microsoft.com/office/drawing/2014/main" id="{584964D0-FD0A-AC66-3404-007C17E8F581}"/>
              </a:ext>
            </a:extLst>
          </p:cNvPr>
          <p:cNvPicPr>
            <a:picLocks noChangeAspect="1"/>
          </p:cNvPicPr>
          <p:nvPr/>
        </p:nvPicPr>
        <p:blipFill>
          <a:blip r:embed="rId2"/>
          <a:stretch>
            <a:fillRect/>
          </a:stretch>
        </p:blipFill>
        <p:spPr>
          <a:xfrm>
            <a:off x="-44303" y="-26634"/>
            <a:ext cx="12328299" cy="6884634"/>
          </a:xfrm>
          <a:prstGeom prst="rect">
            <a:avLst/>
          </a:prstGeom>
        </p:spPr>
      </p:pic>
    </p:spTree>
    <p:extLst>
      <p:ext uri="{BB962C8B-B14F-4D97-AF65-F5344CB8AC3E}">
        <p14:creationId xmlns:p14="http://schemas.microsoft.com/office/powerpoint/2010/main" val="3053759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BF4F25-7003-ADF6-39DF-E1242C4AED31}"/>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809FE17A-3590-47DA-2952-DACF157EB8A7}"/>
              </a:ext>
            </a:extLst>
          </p:cNvPr>
          <p:cNvSpPr>
            <a:spLocks noGrp="1"/>
          </p:cNvSpPr>
          <p:nvPr>
            <p:ph idx="1"/>
          </p:nvPr>
        </p:nvSpPr>
        <p:spPr/>
        <p:txBody>
          <a:bodyPr/>
          <a:lstStyle/>
          <a:p>
            <a:endParaRPr lang="nl-NL"/>
          </a:p>
        </p:txBody>
      </p:sp>
      <p:pic>
        <p:nvPicPr>
          <p:cNvPr id="5" name="Afbeelding 4">
            <a:extLst>
              <a:ext uri="{FF2B5EF4-FFF2-40B4-BE49-F238E27FC236}">
                <a16:creationId xmlns:a16="http://schemas.microsoft.com/office/drawing/2014/main" id="{0359E0CB-3CAE-CD61-FBE5-E0AF2C94796A}"/>
              </a:ext>
            </a:extLst>
          </p:cNvPr>
          <p:cNvPicPr>
            <a:picLocks noChangeAspect="1"/>
          </p:cNvPicPr>
          <p:nvPr/>
        </p:nvPicPr>
        <p:blipFill>
          <a:blip r:embed="rId2"/>
          <a:stretch>
            <a:fillRect/>
          </a:stretch>
        </p:blipFill>
        <p:spPr>
          <a:xfrm>
            <a:off x="-57539" y="-28090"/>
            <a:ext cx="12249806" cy="6886090"/>
          </a:xfrm>
          <a:prstGeom prst="rect">
            <a:avLst/>
          </a:prstGeom>
        </p:spPr>
      </p:pic>
    </p:spTree>
    <p:extLst>
      <p:ext uri="{BB962C8B-B14F-4D97-AF65-F5344CB8AC3E}">
        <p14:creationId xmlns:p14="http://schemas.microsoft.com/office/powerpoint/2010/main" val="10197972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C44EF9-1D69-B385-C215-15112BFDAAF8}"/>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184C0E46-542E-DFC6-11E0-DC59473489C2}"/>
              </a:ext>
            </a:extLst>
          </p:cNvPr>
          <p:cNvSpPr>
            <a:spLocks noGrp="1"/>
          </p:cNvSpPr>
          <p:nvPr>
            <p:ph idx="1"/>
          </p:nvPr>
        </p:nvSpPr>
        <p:spPr/>
        <p:txBody>
          <a:bodyPr/>
          <a:lstStyle/>
          <a:p>
            <a:endParaRPr lang="nl-NL"/>
          </a:p>
        </p:txBody>
      </p:sp>
      <p:pic>
        <p:nvPicPr>
          <p:cNvPr id="5" name="Afbeelding 4">
            <a:extLst>
              <a:ext uri="{FF2B5EF4-FFF2-40B4-BE49-F238E27FC236}">
                <a16:creationId xmlns:a16="http://schemas.microsoft.com/office/drawing/2014/main" id="{10CAC4A3-1F2F-185E-6C05-13D030D4D66E}"/>
              </a:ext>
            </a:extLst>
          </p:cNvPr>
          <p:cNvPicPr>
            <a:picLocks noChangeAspect="1"/>
          </p:cNvPicPr>
          <p:nvPr/>
        </p:nvPicPr>
        <p:blipFill>
          <a:blip r:embed="rId2"/>
          <a:stretch>
            <a:fillRect/>
          </a:stretch>
        </p:blipFill>
        <p:spPr>
          <a:xfrm>
            <a:off x="-89276" y="-18662"/>
            <a:ext cx="12374583" cy="6956232"/>
          </a:xfrm>
          <a:prstGeom prst="rect">
            <a:avLst/>
          </a:prstGeom>
        </p:spPr>
      </p:pic>
    </p:spTree>
    <p:extLst>
      <p:ext uri="{BB962C8B-B14F-4D97-AF65-F5344CB8AC3E}">
        <p14:creationId xmlns:p14="http://schemas.microsoft.com/office/powerpoint/2010/main" val="1447663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FE0C90-A302-51F6-03FB-9E95F2AFF604}"/>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35C926F6-E464-36CA-9306-754C2F0B8C7B}"/>
              </a:ext>
            </a:extLst>
          </p:cNvPr>
          <p:cNvSpPr>
            <a:spLocks noGrp="1"/>
          </p:cNvSpPr>
          <p:nvPr>
            <p:ph idx="1"/>
          </p:nvPr>
        </p:nvSpPr>
        <p:spPr/>
        <p:txBody>
          <a:bodyPr/>
          <a:lstStyle/>
          <a:p>
            <a:endParaRPr lang="nl-NL"/>
          </a:p>
        </p:txBody>
      </p:sp>
      <p:pic>
        <p:nvPicPr>
          <p:cNvPr id="5" name="Afbeelding 4">
            <a:extLst>
              <a:ext uri="{FF2B5EF4-FFF2-40B4-BE49-F238E27FC236}">
                <a16:creationId xmlns:a16="http://schemas.microsoft.com/office/drawing/2014/main" id="{708F5BD8-C9CC-C0FD-5954-16361416739F}"/>
              </a:ext>
            </a:extLst>
          </p:cNvPr>
          <p:cNvPicPr>
            <a:picLocks noChangeAspect="1"/>
          </p:cNvPicPr>
          <p:nvPr/>
        </p:nvPicPr>
        <p:blipFill>
          <a:blip r:embed="rId2"/>
          <a:stretch>
            <a:fillRect/>
          </a:stretch>
        </p:blipFill>
        <p:spPr>
          <a:xfrm>
            <a:off x="-62144" y="-14555"/>
            <a:ext cx="12254144" cy="6872555"/>
          </a:xfrm>
          <a:prstGeom prst="rect">
            <a:avLst/>
          </a:prstGeom>
        </p:spPr>
      </p:pic>
    </p:spTree>
    <p:extLst>
      <p:ext uri="{BB962C8B-B14F-4D97-AF65-F5344CB8AC3E}">
        <p14:creationId xmlns:p14="http://schemas.microsoft.com/office/powerpoint/2010/main" val="33064591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21201C-AC1A-3F02-5F5A-01ABB42814DE}"/>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B9C4CB32-F3B8-2837-6692-A50FCCFAF830}"/>
              </a:ext>
            </a:extLst>
          </p:cNvPr>
          <p:cNvSpPr>
            <a:spLocks noGrp="1"/>
          </p:cNvSpPr>
          <p:nvPr>
            <p:ph idx="1"/>
          </p:nvPr>
        </p:nvSpPr>
        <p:spPr/>
        <p:txBody>
          <a:bodyPr/>
          <a:lstStyle/>
          <a:p>
            <a:endParaRPr lang="nl-NL"/>
          </a:p>
        </p:txBody>
      </p:sp>
      <p:pic>
        <p:nvPicPr>
          <p:cNvPr id="5" name="Afbeelding 4">
            <a:extLst>
              <a:ext uri="{FF2B5EF4-FFF2-40B4-BE49-F238E27FC236}">
                <a16:creationId xmlns:a16="http://schemas.microsoft.com/office/drawing/2014/main" id="{9D2261D3-D722-A8EC-E920-03ACE46C5BFC}"/>
              </a:ext>
            </a:extLst>
          </p:cNvPr>
          <p:cNvPicPr>
            <a:picLocks noChangeAspect="1"/>
          </p:cNvPicPr>
          <p:nvPr/>
        </p:nvPicPr>
        <p:blipFill>
          <a:blip r:embed="rId2"/>
          <a:stretch>
            <a:fillRect/>
          </a:stretch>
        </p:blipFill>
        <p:spPr>
          <a:xfrm>
            <a:off x="-62145" y="-25493"/>
            <a:ext cx="12303357" cy="6883493"/>
          </a:xfrm>
          <a:prstGeom prst="rect">
            <a:avLst/>
          </a:prstGeom>
        </p:spPr>
      </p:pic>
    </p:spTree>
    <p:extLst>
      <p:ext uri="{BB962C8B-B14F-4D97-AF65-F5344CB8AC3E}">
        <p14:creationId xmlns:p14="http://schemas.microsoft.com/office/powerpoint/2010/main" val="13920774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1914C2-1E4A-AC0F-1EEA-EC4A612A4EBD}"/>
              </a:ext>
            </a:extLst>
          </p:cNvPr>
          <p:cNvSpPr>
            <a:spLocks noGrp="1"/>
          </p:cNvSpPr>
          <p:nvPr>
            <p:ph type="title"/>
          </p:nvPr>
        </p:nvSpPr>
        <p:spPr>
          <a:xfrm>
            <a:off x="838201" y="345810"/>
            <a:ext cx="8439614" cy="1325563"/>
          </a:xfrm>
        </p:spPr>
        <p:txBody>
          <a:bodyPr>
            <a:normAutofit/>
          </a:bodyPr>
          <a:lstStyle/>
          <a:p>
            <a:r>
              <a:rPr lang="nl-NL" dirty="0" err="1"/>
              <a:t>SpUk</a:t>
            </a:r>
            <a:r>
              <a:rPr lang="nl-NL" dirty="0"/>
              <a:t> Lokale Aanpak Isolatie</a:t>
            </a:r>
          </a:p>
        </p:txBody>
      </p:sp>
      <p:pic>
        <p:nvPicPr>
          <p:cNvPr id="4" name="Afbeelding 3">
            <a:extLst>
              <a:ext uri="{FF2B5EF4-FFF2-40B4-BE49-F238E27FC236}">
                <a16:creationId xmlns:a16="http://schemas.microsoft.com/office/drawing/2014/main" id="{E49748E9-4FFF-A5D7-8E63-FBDEC549A217}"/>
              </a:ext>
            </a:extLst>
          </p:cNvPr>
          <p:cNvPicPr>
            <a:picLocks noChangeAspect="1"/>
          </p:cNvPicPr>
          <p:nvPr/>
        </p:nvPicPr>
        <p:blipFill>
          <a:blip r:embed="rId2"/>
          <a:stretch>
            <a:fillRect/>
          </a:stretch>
        </p:blipFill>
        <p:spPr>
          <a:xfrm>
            <a:off x="2163336" y="1522905"/>
            <a:ext cx="6545765" cy="4134603"/>
          </a:xfrm>
          <a:prstGeom prst="rect">
            <a:avLst/>
          </a:prstGeom>
        </p:spPr>
      </p:pic>
    </p:spTree>
    <p:extLst>
      <p:ext uri="{BB962C8B-B14F-4D97-AF65-F5344CB8AC3E}">
        <p14:creationId xmlns:p14="http://schemas.microsoft.com/office/powerpoint/2010/main" val="2461767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1914C2-1E4A-AC0F-1EEA-EC4A612A4EBD}"/>
              </a:ext>
            </a:extLst>
          </p:cNvPr>
          <p:cNvSpPr>
            <a:spLocks noGrp="1"/>
          </p:cNvSpPr>
          <p:nvPr>
            <p:ph type="title"/>
          </p:nvPr>
        </p:nvSpPr>
        <p:spPr>
          <a:xfrm>
            <a:off x="838201" y="345810"/>
            <a:ext cx="8439614" cy="1325563"/>
          </a:xfrm>
        </p:spPr>
        <p:txBody>
          <a:bodyPr>
            <a:normAutofit/>
          </a:bodyPr>
          <a:lstStyle/>
          <a:p>
            <a:r>
              <a:rPr lang="nl-NL" dirty="0" err="1"/>
              <a:t>SpUk</a:t>
            </a:r>
            <a:r>
              <a:rPr lang="nl-NL" dirty="0"/>
              <a:t> Lokale Aanpak Isolatie </a:t>
            </a:r>
          </a:p>
        </p:txBody>
      </p:sp>
      <p:pic>
        <p:nvPicPr>
          <p:cNvPr id="5" name="Afbeelding 4">
            <a:extLst>
              <a:ext uri="{FF2B5EF4-FFF2-40B4-BE49-F238E27FC236}">
                <a16:creationId xmlns:a16="http://schemas.microsoft.com/office/drawing/2014/main" id="{B0611895-3DFA-5517-2D0A-776F260BE08F}"/>
              </a:ext>
            </a:extLst>
          </p:cNvPr>
          <p:cNvPicPr>
            <a:picLocks noChangeAspect="1"/>
          </p:cNvPicPr>
          <p:nvPr/>
        </p:nvPicPr>
        <p:blipFill>
          <a:blip r:embed="rId2"/>
          <a:stretch>
            <a:fillRect/>
          </a:stretch>
        </p:blipFill>
        <p:spPr>
          <a:xfrm>
            <a:off x="2320731" y="1320691"/>
            <a:ext cx="7550538" cy="4216617"/>
          </a:xfrm>
          <a:prstGeom prst="rect">
            <a:avLst/>
          </a:prstGeom>
        </p:spPr>
      </p:pic>
    </p:spTree>
    <p:extLst>
      <p:ext uri="{BB962C8B-B14F-4D97-AF65-F5344CB8AC3E}">
        <p14:creationId xmlns:p14="http://schemas.microsoft.com/office/powerpoint/2010/main" val="2803948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5C7492-6709-F494-62A7-30E269EAE9E9}"/>
              </a:ext>
            </a:extLst>
          </p:cNvPr>
          <p:cNvSpPr>
            <a:spLocks noGrp="1"/>
          </p:cNvSpPr>
          <p:nvPr>
            <p:ph type="title"/>
          </p:nvPr>
        </p:nvSpPr>
        <p:spPr>
          <a:xfrm>
            <a:off x="838200" y="365126"/>
            <a:ext cx="10515600" cy="567030"/>
          </a:xfrm>
        </p:spPr>
        <p:txBody>
          <a:bodyPr>
            <a:normAutofit fontScale="90000"/>
          </a:bodyPr>
          <a:lstStyle/>
          <a:p>
            <a:r>
              <a:rPr lang="nl-NL" dirty="0" err="1"/>
              <a:t>SpUk</a:t>
            </a:r>
            <a:r>
              <a:rPr lang="nl-NL" dirty="0"/>
              <a:t> Lokale Aanpak Isolatie</a:t>
            </a:r>
          </a:p>
        </p:txBody>
      </p:sp>
      <p:sp>
        <p:nvSpPr>
          <p:cNvPr id="3" name="Tijdelijke aanduiding voor inhoud 2">
            <a:extLst>
              <a:ext uri="{FF2B5EF4-FFF2-40B4-BE49-F238E27FC236}">
                <a16:creationId xmlns:a16="http://schemas.microsoft.com/office/drawing/2014/main" id="{34EFB33C-8A8B-2AF6-BC06-FA3BC42AC46D}"/>
              </a:ext>
            </a:extLst>
          </p:cNvPr>
          <p:cNvSpPr>
            <a:spLocks noGrp="1"/>
          </p:cNvSpPr>
          <p:nvPr>
            <p:ph idx="1"/>
          </p:nvPr>
        </p:nvSpPr>
        <p:spPr>
          <a:xfrm>
            <a:off x="838200" y="1091953"/>
            <a:ext cx="10848278" cy="5085010"/>
          </a:xfrm>
        </p:spPr>
        <p:txBody>
          <a:bodyPr>
            <a:noAutofit/>
          </a:bodyPr>
          <a:lstStyle/>
          <a:p>
            <a:pPr marL="0" indent="0">
              <a:lnSpc>
                <a:spcPct val="100000"/>
              </a:lnSpc>
              <a:spcBef>
                <a:spcPts val="0"/>
              </a:spcBef>
              <a:buNone/>
            </a:pPr>
            <a:r>
              <a:rPr lang="nl-NL" sz="2400" b="1" i="0" u="none" strike="noStrike" baseline="0" dirty="0">
                <a:solidFill>
                  <a:srgbClr val="000000"/>
                </a:solidFill>
              </a:rPr>
              <a:t>Opzet</a:t>
            </a:r>
          </a:p>
          <a:p>
            <a:pPr>
              <a:lnSpc>
                <a:spcPct val="100000"/>
              </a:lnSpc>
              <a:spcBef>
                <a:spcPts val="0"/>
              </a:spcBef>
            </a:pPr>
            <a:r>
              <a:rPr lang="nl-NL" sz="2400" b="0" i="0" u="none" strike="noStrike" baseline="0" dirty="0">
                <a:solidFill>
                  <a:srgbClr val="000000"/>
                </a:solidFill>
              </a:rPr>
              <a:t>Middelen zijn te benutten voor </a:t>
            </a:r>
            <a:r>
              <a:rPr lang="nl-NL" sz="2400" b="1" i="0" u="none" strike="noStrike" baseline="0" dirty="0">
                <a:solidFill>
                  <a:srgbClr val="000000"/>
                </a:solidFill>
              </a:rPr>
              <a:t>maatregelen, ondersteuning en projectkosten</a:t>
            </a:r>
          </a:p>
          <a:p>
            <a:pPr>
              <a:lnSpc>
                <a:spcPct val="100000"/>
              </a:lnSpc>
              <a:spcBef>
                <a:spcPts val="0"/>
              </a:spcBef>
            </a:pPr>
            <a:r>
              <a:rPr lang="nl-NL" sz="2400" dirty="0">
                <a:solidFill>
                  <a:srgbClr val="000000"/>
                </a:solidFill>
              </a:rPr>
              <a:t>Doelgroep: eig.-</a:t>
            </a:r>
            <a:r>
              <a:rPr lang="nl-NL" sz="2400" dirty="0" err="1">
                <a:solidFill>
                  <a:srgbClr val="000000"/>
                </a:solidFill>
              </a:rPr>
              <a:t>bew</a:t>
            </a:r>
            <a:r>
              <a:rPr lang="nl-NL" sz="2400" dirty="0">
                <a:solidFill>
                  <a:srgbClr val="000000"/>
                </a:solidFill>
              </a:rPr>
              <a:t>. in DEFG-labels die </a:t>
            </a:r>
            <a:r>
              <a:rPr lang="nl-NL" sz="2400" b="1" dirty="0">
                <a:solidFill>
                  <a:srgbClr val="000000"/>
                </a:solidFill>
              </a:rPr>
              <a:t>beperkt op eigen kracht</a:t>
            </a:r>
            <a:r>
              <a:rPr lang="nl-NL" sz="2400" dirty="0">
                <a:solidFill>
                  <a:srgbClr val="000000"/>
                </a:solidFill>
              </a:rPr>
              <a:t> kunnen verduurzamen</a:t>
            </a:r>
            <a:endParaRPr lang="nl-NL" sz="2400" b="0" i="0" u="none" strike="noStrike" baseline="0" dirty="0">
              <a:solidFill>
                <a:srgbClr val="000000"/>
              </a:solidFill>
            </a:endParaRPr>
          </a:p>
          <a:p>
            <a:pPr>
              <a:lnSpc>
                <a:spcPct val="100000"/>
              </a:lnSpc>
              <a:spcBef>
                <a:spcPts val="0"/>
              </a:spcBef>
            </a:pPr>
            <a:r>
              <a:rPr lang="nl-NL" sz="2400" b="0" i="0" u="none" strike="noStrike" baseline="0" dirty="0">
                <a:solidFill>
                  <a:srgbClr val="000000"/>
                </a:solidFill>
              </a:rPr>
              <a:t>Regeling is te stapelen met ISDE en SVVE, </a:t>
            </a:r>
            <a:r>
              <a:rPr lang="nl-NL" sz="2400" b="0" i="0" u="none" strike="noStrike" baseline="0" dirty="0" err="1">
                <a:solidFill>
                  <a:srgbClr val="000000"/>
                </a:solidFill>
              </a:rPr>
              <a:t>SpUk</a:t>
            </a:r>
            <a:r>
              <a:rPr lang="nl-NL" sz="2400" b="0" i="0" u="none" strike="noStrike" baseline="0" dirty="0">
                <a:solidFill>
                  <a:srgbClr val="000000"/>
                </a:solidFill>
              </a:rPr>
              <a:t> Energiearmoede, en het Nationaal Warmtefonds </a:t>
            </a:r>
            <a:r>
              <a:rPr lang="nl-NL" sz="2400" b="1" i="0" u="none" strike="noStrike" baseline="0" dirty="0">
                <a:solidFill>
                  <a:srgbClr val="000000"/>
                </a:solidFill>
              </a:rPr>
              <a:t>(!)</a:t>
            </a:r>
          </a:p>
          <a:p>
            <a:pPr>
              <a:lnSpc>
                <a:spcPct val="100000"/>
              </a:lnSpc>
              <a:spcBef>
                <a:spcPts val="0"/>
              </a:spcBef>
            </a:pPr>
            <a:r>
              <a:rPr lang="nl-NL" sz="2400" dirty="0">
                <a:solidFill>
                  <a:srgbClr val="000000"/>
                </a:solidFill>
              </a:rPr>
              <a:t>Gemiddeld budget per woning is €1.460; </a:t>
            </a:r>
            <a:r>
              <a:rPr lang="nl-NL" sz="2400" b="1" dirty="0">
                <a:solidFill>
                  <a:srgbClr val="000000"/>
                </a:solidFill>
              </a:rPr>
              <a:t>maximaal budget </a:t>
            </a:r>
            <a:r>
              <a:rPr lang="nl-NL" sz="2400" dirty="0">
                <a:solidFill>
                  <a:srgbClr val="000000"/>
                </a:solidFill>
              </a:rPr>
              <a:t>per woning is €4.000 (waar nog van kan worden afgeweken als uitzondering)</a:t>
            </a:r>
          </a:p>
          <a:p>
            <a:pPr>
              <a:lnSpc>
                <a:spcPct val="100000"/>
              </a:lnSpc>
              <a:spcBef>
                <a:spcPts val="0"/>
              </a:spcBef>
            </a:pPr>
            <a:r>
              <a:rPr lang="nl-NL" sz="2400" dirty="0">
                <a:solidFill>
                  <a:srgbClr val="000000"/>
                </a:solidFill>
              </a:rPr>
              <a:t>Maximumbudget per gemeente vastgelegd in de bijlage van de regeling</a:t>
            </a:r>
          </a:p>
          <a:p>
            <a:pPr>
              <a:lnSpc>
                <a:spcPct val="100000"/>
              </a:lnSpc>
              <a:spcBef>
                <a:spcPts val="0"/>
              </a:spcBef>
            </a:pPr>
            <a:r>
              <a:rPr lang="nl-NL" sz="2400" b="0" i="0" u="none" strike="noStrike" baseline="0" dirty="0">
                <a:solidFill>
                  <a:srgbClr val="000000"/>
                </a:solidFill>
              </a:rPr>
              <a:t>Link met </a:t>
            </a:r>
            <a:r>
              <a:rPr lang="nl-NL" sz="2400" b="1" i="0" u="none" strike="noStrike" baseline="0" dirty="0">
                <a:solidFill>
                  <a:srgbClr val="000000"/>
                </a:solidFill>
              </a:rPr>
              <a:t>Wet natuurbeheer </a:t>
            </a:r>
            <a:r>
              <a:rPr lang="nl-NL" sz="2400" dirty="0">
                <a:solidFill>
                  <a:srgbClr val="000000"/>
                </a:solidFill>
              </a:rPr>
              <a:t>wordt opgepakt met decentralisatie-uitkering voor provincies (bijv. via soortenmanagementplan: </a:t>
            </a:r>
            <a:r>
              <a:rPr lang="nl-NL" sz="2400" dirty="0">
                <a:solidFill>
                  <a:srgbClr val="000000"/>
                </a:solidFill>
                <a:hlinkClick r:id="rId2"/>
              </a:rPr>
              <a:t>https://www.overijssel.nl/natuurvriendelijkisoleren</a:t>
            </a:r>
            <a:r>
              <a:rPr lang="nl-NL" sz="2400" dirty="0">
                <a:solidFill>
                  <a:srgbClr val="000000"/>
                </a:solidFill>
              </a:rPr>
              <a:t> </a:t>
            </a:r>
            <a:r>
              <a:rPr lang="nl-NL" sz="2400" dirty="0">
                <a:effectLst/>
                <a:ea typeface="Calibri" panose="020F0502020204030204" pitchFamily="34" charset="0"/>
              </a:rPr>
              <a:t>tijdelijke ontheffing van de Wet natuurbescherming (</a:t>
            </a:r>
            <a:r>
              <a:rPr lang="nl-NL" sz="2400" dirty="0" err="1">
                <a:effectLst/>
                <a:ea typeface="Calibri" panose="020F0502020204030204" pitchFamily="34" charset="0"/>
              </a:rPr>
              <a:t>Wnb</a:t>
            </a:r>
            <a:r>
              <a:rPr lang="nl-NL" sz="2400" dirty="0">
                <a:effectLst/>
                <a:ea typeface="Calibri" panose="020F0502020204030204" pitchFamily="34" charset="0"/>
              </a:rPr>
              <a:t>)</a:t>
            </a:r>
            <a:endParaRPr lang="nl-NL" sz="2400" b="0" i="0" u="none" strike="noStrike" baseline="0" dirty="0">
              <a:solidFill>
                <a:srgbClr val="000000"/>
              </a:solidFill>
            </a:endParaRPr>
          </a:p>
        </p:txBody>
      </p:sp>
    </p:spTree>
    <p:extLst>
      <p:ext uri="{BB962C8B-B14F-4D97-AF65-F5344CB8AC3E}">
        <p14:creationId xmlns:p14="http://schemas.microsoft.com/office/powerpoint/2010/main" val="35166585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5C7492-6709-F494-62A7-30E269EAE9E9}"/>
              </a:ext>
            </a:extLst>
          </p:cNvPr>
          <p:cNvSpPr>
            <a:spLocks noGrp="1"/>
          </p:cNvSpPr>
          <p:nvPr>
            <p:ph type="title"/>
          </p:nvPr>
        </p:nvSpPr>
        <p:spPr>
          <a:xfrm>
            <a:off x="838200" y="365126"/>
            <a:ext cx="10515600" cy="567030"/>
          </a:xfrm>
        </p:spPr>
        <p:txBody>
          <a:bodyPr>
            <a:normAutofit fontScale="90000"/>
          </a:bodyPr>
          <a:lstStyle/>
          <a:p>
            <a:r>
              <a:rPr lang="nl-NL" dirty="0"/>
              <a:t>Advies aanvraag </a:t>
            </a:r>
            <a:r>
              <a:rPr lang="nl-NL" dirty="0" err="1"/>
              <a:t>SpUk</a:t>
            </a:r>
            <a:r>
              <a:rPr lang="nl-NL" dirty="0"/>
              <a:t> Lokale Aanpak Isolatie</a:t>
            </a:r>
          </a:p>
        </p:txBody>
      </p:sp>
      <p:sp>
        <p:nvSpPr>
          <p:cNvPr id="3" name="Tijdelijke aanduiding voor inhoud 2">
            <a:extLst>
              <a:ext uri="{FF2B5EF4-FFF2-40B4-BE49-F238E27FC236}">
                <a16:creationId xmlns:a16="http://schemas.microsoft.com/office/drawing/2014/main" id="{34EFB33C-8A8B-2AF6-BC06-FA3BC42AC46D}"/>
              </a:ext>
            </a:extLst>
          </p:cNvPr>
          <p:cNvSpPr>
            <a:spLocks noGrp="1"/>
          </p:cNvSpPr>
          <p:nvPr>
            <p:ph idx="1"/>
          </p:nvPr>
        </p:nvSpPr>
        <p:spPr>
          <a:xfrm>
            <a:off x="838200" y="1091953"/>
            <a:ext cx="10848278" cy="5085010"/>
          </a:xfrm>
        </p:spPr>
        <p:txBody>
          <a:bodyPr>
            <a:normAutofit/>
          </a:bodyPr>
          <a:lstStyle/>
          <a:p>
            <a:pPr marL="0" indent="0">
              <a:buNone/>
            </a:pPr>
            <a:r>
              <a:rPr lang="nl-NL" sz="2400" b="1" i="0" u="none" strike="noStrike" baseline="0" dirty="0">
                <a:solidFill>
                  <a:srgbClr val="000000"/>
                </a:solidFill>
                <a:latin typeface="Calibri" panose="020F0502020204030204" pitchFamily="34" charset="0"/>
              </a:rPr>
              <a:t>Aanvraag </a:t>
            </a:r>
            <a:r>
              <a:rPr lang="nl-NL" sz="2400" b="1" i="0" u="none" strike="noStrike" baseline="0" dirty="0" err="1">
                <a:solidFill>
                  <a:srgbClr val="000000"/>
                </a:solidFill>
                <a:latin typeface="Calibri" panose="020F0502020204030204" pitchFamily="34" charset="0"/>
              </a:rPr>
              <a:t>SpUk</a:t>
            </a:r>
            <a:r>
              <a:rPr lang="nl-NL" sz="2400" b="1" i="0" u="none" strike="noStrike" baseline="0" dirty="0">
                <a:solidFill>
                  <a:srgbClr val="000000"/>
                </a:solidFill>
                <a:latin typeface="Calibri" panose="020F0502020204030204" pitchFamily="34" charset="0"/>
              </a:rPr>
              <a:t> en verantwoording</a:t>
            </a:r>
          </a:p>
          <a:p>
            <a:r>
              <a:rPr lang="nl-NL" sz="2400" b="0" i="0" u="none" strike="noStrike" baseline="0" dirty="0">
                <a:solidFill>
                  <a:srgbClr val="000000"/>
                </a:solidFill>
                <a:latin typeface="Calibri" panose="020F0502020204030204" pitchFamily="34" charset="0"/>
              </a:rPr>
              <a:t>“De activiteiten in het isolatieprogramma dat een gemeente opstelt wordt bij de aanvraag </a:t>
            </a:r>
            <a:r>
              <a:rPr lang="nl-NL" sz="2400" b="1" i="0" u="none" strike="noStrike" baseline="0" dirty="0">
                <a:solidFill>
                  <a:srgbClr val="000000"/>
                </a:solidFill>
                <a:latin typeface="Calibri" panose="020F0502020204030204" pitchFamily="34" charset="0"/>
              </a:rPr>
              <a:t>niet inhoudelijk beoordeeld</a:t>
            </a:r>
            <a:r>
              <a:rPr lang="nl-NL" sz="2400" b="0" i="0" u="none" strike="noStrike" baseline="0" dirty="0">
                <a:solidFill>
                  <a:srgbClr val="000000"/>
                </a:solidFill>
                <a:latin typeface="Calibri" panose="020F0502020204030204" pitchFamily="34" charset="0"/>
              </a:rPr>
              <a:t>.”</a:t>
            </a:r>
          </a:p>
          <a:p>
            <a:r>
              <a:rPr lang="nl-NL" sz="2400" dirty="0">
                <a:solidFill>
                  <a:srgbClr val="000000"/>
                </a:solidFill>
                <a:latin typeface="Calibri" panose="020F0502020204030204" pitchFamily="34" charset="0"/>
              </a:rPr>
              <a:t>“Qua uitvoeringslasten is het uit efficiëntie overwegingen wellicht aan te raden om één aanvraag in te dienen in één van beide aanvraagtijdvakken.”</a:t>
            </a:r>
          </a:p>
          <a:p>
            <a:r>
              <a:rPr lang="nl-NL" sz="2400" dirty="0">
                <a:solidFill>
                  <a:srgbClr val="000000"/>
                </a:solidFill>
                <a:latin typeface="Calibri" panose="020F0502020204030204" pitchFamily="34" charset="0"/>
              </a:rPr>
              <a:t>“Uitgangspunt van de regeling is dat 100% van het aantal woningen uit de aanvraag geïsoleerd wordt.”</a:t>
            </a:r>
            <a:br>
              <a:rPr lang="nl-NL" sz="2400" dirty="0">
                <a:solidFill>
                  <a:srgbClr val="000000"/>
                </a:solidFill>
                <a:latin typeface="Calibri" panose="020F0502020204030204" pitchFamily="34" charset="0"/>
              </a:rPr>
            </a:br>
            <a:r>
              <a:rPr lang="nl-NL" sz="2400" dirty="0">
                <a:solidFill>
                  <a:srgbClr val="000000"/>
                </a:solidFill>
                <a:latin typeface="Calibri" panose="020F0502020204030204" pitchFamily="34" charset="0"/>
              </a:rPr>
              <a:t>Terugvordering van de middelen volgt:</a:t>
            </a:r>
          </a:p>
          <a:p>
            <a:pPr lvl="1"/>
            <a:r>
              <a:rPr lang="nl-NL" dirty="0">
                <a:solidFill>
                  <a:srgbClr val="000000"/>
                </a:solidFill>
                <a:latin typeface="Calibri" panose="020F0502020204030204" pitchFamily="34" charset="0"/>
              </a:rPr>
              <a:t>Voor woningen die onvoldoende zijn geïsoleerd</a:t>
            </a:r>
          </a:p>
          <a:p>
            <a:pPr lvl="1"/>
            <a:r>
              <a:rPr lang="nl-NL" dirty="0">
                <a:solidFill>
                  <a:srgbClr val="000000"/>
                </a:solidFill>
                <a:latin typeface="Calibri" panose="020F0502020204030204" pitchFamily="34" charset="0"/>
              </a:rPr>
              <a:t>Bij overschrijding grens max. €4.000,- per woning (geen max. voor eig.-</a:t>
            </a:r>
            <a:r>
              <a:rPr lang="nl-NL" dirty="0" err="1">
                <a:solidFill>
                  <a:srgbClr val="000000"/>
                </a:solidFill>
                <a:latin typeface="Calibri" panose="020F0502020204030204" pitchFamily="34" charset="0"/>
              </a:rPr>
              <a:t>bew</a:t>
            </a:r>
            <a:r>
              <a:rPr lang="nl-NL" dirty="0">
                <a:solidFill>
                  <a:srgbClr val="000000"/>
                </a:solidFill>
                <a:latin typeface="Calibri" panose="020F0502020204030204" pitchFamily="34" charset="0"/>
              </a:rPr>
              <a:t>. die in schuldsanering zitten of energietoeslag krijgen)</a:t>
            </a:r>
          </a:p>
          <a:p>
            <a:pPr lvl="1"/>
            <a:r>
              <a:rPr lang="nl-NL" dirty="0">
                <a:solidFill>
                  <a:srgbClr val="000000"/>
                </a:solidFill>
                <a:latin typeface="Calibri" panose="020F0502020204030204" pitchFamily="34" charset="0"/>
              </a:rPr>
              <a:t>Als &lt;80% middelen is ingezet voor woningen onder de WOZ- of NHG-grens</a:t>
            </a:r>
          </a:p>
        </p:txBody>
      </p:sp>
    </p:spTree>
    <p:extLst>
      <p:ext uri="{BB962C8B-B14F-4D97-AF65-F5344CB8AC3E}">
        <p14:creationId xmlns:p14="http://schemas.microsoft.com/office/powerpoint/2010/main" val="1038050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5C7492-6709-F494-62A7-30E269EAE9E9}"/>
              </a:ext>
            </a:extLst>
          </p:cNvPr>
          <p:cNvSpPr>
            <a:spLocks noGrp="1"/>
          </p:cNvSpPr>
          <p:nvPr>
            <p:ph type="title"/>
          </p:nvPr>
        </p:nvSpPr>
        <p:spPr>
          <a:xfrm>
            <a:off x="838200" y="365126"/>
            <a:ext cx="10515600" cy="567030"/>
          </a:xfrm>
        </p:spPr>
        <p:txBody>
          <a:bodyPr>
            <a:normAutofit fontScale="90000"/>
          </a:bodyPr>
          <a:lstStyle/>
          <a:p>
            <a:r>
              <a:rPr lang="nl-NL" dirty="0"/>
              <a:t>Advies aanvraag </a:t>
            </a:r>
            <a:r>
              <a:rPr lang="nl-NL" dirty="0" err="1"/>
              <a:t>SpUk</a:t>
            </a:r>
            <a:r>
              <a:rPr lang="nl-NL" dirty="0"/>
              <a:t> Lokale Aanpak Isolatie</a:t>
            </a:r>
          </a:p>
        </p:txBody>
      </p:sp>
      <p:sp>
        <p:nvSpPr>
          <p:cNvPr id="3" name="Tijdelijke aanduiding voor inhoud 2">
            <a:extLst>
              <a:ext uri="{FF2B5EF4-FFF2-40B4-BE49-F238E27FC236}">
                <a16:creationId xmlns:a16="http://schemas.microsoft.com/office/drawing/2014/main" id="{34EFB33C-8A8B-2AF6-BC06-FA3BC42AC46D}"/>
              </a:ext>
            </a:extLst>
          </p:cNvPr>
          <p:cNvSpPr>
            <a:spLocks noGrp="1"/>
          </p:cNvSpPr>
          <p:nvPr>
            <p:ph idx="1"/>
          </p:nvPr>
        </p:nvSpPr>
        <p:spPr>
          <a:xfrm>
            <a:off x="838200" y="1091953"/>
            <a:ext cx="10848278" cy="5085010"/>
          </a:xfrm>
        </p:spPr>
        <p:txBody>
          <a:bodyPr>
            <a:normAutofit/>
          </a:bodyPr>
          <a:lstStyle/>
          <a:p>
            <a:pPr marL="0" indent="0">
              <a:buNone/>
            </a:pPr>
            <a:r>
              <a:rPr lang="nl-NL" sz="2400" b="1" dirty="0">
                <a:solidFill>
                  <a:srgbClr val="000000"/>
                </a:solidFill>
                <a:latin typeface="Calibri" panose="020F0502020204030204" pitchFamily="34" charset="0"/>
              </a:rPr>
              <a:t>Opstellen isolatieprogramma – voor indienen aanvraag </a:t>
            </a:r>
            <a:r>
              <a:rPr lang="nl-NL" sz="2400" b="1" dirty="0" err="1">
                <a:solidFill>
                  <a:srgbClr val="000000"/>
                </a:solidFill>
                <a:latin typeface="Calibri" panose="020F0502020204030204" pitchFamily="34" charset="0"/>
              </a:rPr>
              <a:t>SpUk</a:t>
            </a:r>
            <a:endParaRPr lang="nl-NL" sz="2400" b="1" dirty="0">
              <a:solidFill>
                <a:srgbClr val="000000"/>
              </a:solidFill>
              <a:latin typeface="Calibri" panose="020F0502020204030204" pitchFamily="34" charset="0"/>
            </a:endParaRPr>
          </a:p>
          <a:p>
            <a:r>
              <a:rPr lang="nl-NL" sz="2400" dirty="0">
                <a:solidFill>
                  <a:srgbClr val="000000"/>
                </a:solidFill>
                <a:latin typeface="Calibri" panose="020F0502020204030204" pitchFamily="34" charset="0"/>
              </a:rPr>
              <a:t>Gezamenlijke samenwerking opstellen isolatieprogramma is mogelijk:</a:t>
            </a:r>
          </a:p>
          <a:p>
            <a:pPr marL="457200" lvl="1" indent="0">
              <a:buNone/>
            </a:pPr>
            <a:r>
              <a:rPr lang="nl-NL" b="0" i="0" u="none" strike="noStrike" baseline="0" dirty="0">
                <a:solidFill>
                  <a:srgbClr val="000000"/>
                </a:solidFill>
                <a:latin typeface="Calibri" panose="020F0502020204030204" pitchFamily="34" charset="0"/>
              </a:rPr>
              <a:t>“Elke gemeente is vrij om zelf invulling te geven aan het isolatieprogramma. Gemeenten kunnen bij de uitwerking van en de uitvoering het programma samen werken met anderen gemeenten. “</a:t>
            </a:r>
          </a:p>
          <a:p>
            <a:pPr marL="457200" lvl="1" indent="0">
              <a:buNone/>
            </a:pPr>
            <a:r>
              <a:rPr lang="nl-NL" dirty="0">
                <a:solidFill>
                  <a:srgbClr val="000000"/>
                </a:solidFill>
                <a:latin typeface="Calibri" panose="020F0502020204030204" pitchFamily="34" charset="0"/>
              </a:rPr>
              <a:t>Dit laatste wordt aangemoedigd</a:t>
            </a:r>
          </a:p>
          <a:p>
            <a:r>
              <a:rPr lang="nl-NL" sz="2400" b="0" i="0" u="none" strike="noStrike" baseline="0" dirty="0">
                <a:solidFill>
                  <a:srgbClr val="000000"/>
                </a:solidFill>
              </a:rPr>
              <a:t>Uitvoering 1</a:t>
            </a:r>
            <a:r>
              <a:rPr lang="nl-NL" sz="2400" b="0" i="0" u="none" strike="noStrike" baseline="30000" dirty="0">
                <a:solidFill>
                  <a:srgbClr val="000000"/>
                </a:solidFill>
              </a:rPr>
              <a:t>e</a:t>
            </a:r>
            <a:r>
              <a:rPr lang="nl-NL" sz="2400" b="0" i="0" u="none" strike="noStrike" baseline="0" dirty="0">
                <a:solidFill>
                  <a:srgbClr val="000000"/>
                </a:solidFill>
              </a:rPr>
              <a:t> tranche loopt van 2023 tot en met eind 2026; de 2</a:t>
            </a:r>
            <a:r>
              <a:rPr lang="nl-NL" sz="2400" b="0" i="0" u="none" strike="noStrike" baseline="30000" dirty="0">
                <a:solidFill>
                  <a:srgbClr val="000000"/>
                </a:solidFill>
              </a:rPr>
              <a:t>e</a:t>
            </a:r>
            <a:r>
              <a:rPr lang="nl-NL" sz="2400" b="0" i="0" u="none" strike="noStrike" baseline="0" dirty="0">
                <a:solidFill>
                  <a:srgbClr val="000000"/>
                </a:solidFill>
              </a:rPr>
              <a:t> tranche een jaar later; de 3</a:t>
            </a:r>
            <a:r>
              <a:rPr lang="nl-NL" sz="2400" b="0" i="0" u="none" strike="noStrike" baseline="30000" dirty="0">
                <a:solidFill>
                  <a:srgbClr val="000000"/>
                </a:solidFill>
              </a:rPr>
              <a:t>e</a:t>
            </a:r>
            <a:r>
              <a:rPr lang="nl-NL" sz="2400" b="0" i="0" u="none" strike="noStrike" baseline="0" dirty="0">
                <a:solidFill>
                  <a:srgbClr val="000000"/>
                </a:solidFill>
              </a:rPr>
              <a:t> tranche nog een jaar later. Daarnaast is het mogelijk om twe</a:t>
            </a:r>
            <a:r>
              <a:rPr lang="nl-NL" sz="2400" dirty="0">
                <a:solidFill>
                  <a:srgbClr val="000000"/>
                </a:solidFill>
              </a:rPr>
              <a:t>emaal uitstel te vragen van 1 jaar.</a:t>
            </a:r>
            <a:endParaRPr lang="nl-NL" sz="2400" b="0" i="0" u="none" strike="noStrike" baseline="0" dirty="0">
              <a:solidFill>
                <a:srgbClr val="000000"/>
              </a:solidFill>
            </a:endParaRPr>
          </a:p>
          <a:p>
            <a:pPr lvl="1"/>
            <a:endParaRPr lang="nl-NL" dirty="0">
              <a:solidFill>
                <a:srgbClr val="000000"/>
              </a:solidFill>
              <a:latin typeface="Calibri" panose="020F0502020204030204" pitchFamily="34" charset="0"/>
            </a:endParaRPr>
          </a:p>
        </p:txBody>
      </p:sp>
    </p:spTree>
    <p:extLst>
      <p:ext uri="{BB962C8B-B14F-4D97-AF65-F5344CB8AC3E}">
        <p14:creationId xmlns:p14="http://schemas.microsoft.com/office/powerpoint/2010/main" val="5157705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5C7492-6709-F494-62A7-30E269EAE9E9}"/>
              </a:ext>
            </a:extLst>
          </p:cNvPr>
          <p:cNvSpPr>
            <a:spLocks noGrp="1"/>
          </p:cNvSpPr>
          <p:nvPr>
            <p:ph type="title"/>
          </p:nvPr>
        </p:nvSpPr>
        <p:spPr>
          <a:xfrm>
            <a:off x="706246" y="259229"/>
            <a:ext cx="10515600" cy="1325563"/>
          </a:xfrm>
        </p:spPr>
        <p:txBody>
          <a:bodyPr/>
          <a:lstStyle/>
          <a:p>
            <a:r>
              <a:rPr lang="nl-NL" dirty="0"/>
              <a:t>Tijdspad</a:t>
            </a:r>
          </a:p>
        </p:txBody>
      </p:sp>
      <p:graphicFrame>
        <p:nvGraphicFramePr>
          <p:cNvPr id="4" name="Table 4">
            <a:extLst>
              <a:ext uri="{FF2B5EF4-FFF2-40B4-BE49-F238E27FC236}">
                <a16:creationId xmlns:a16="http://schemas.microsoft.com/office/drawing/2014/main" id="{A2075DEB-AB03-6FE8-97F2-19A808659EE4}"/>
              </a:ext>
            </a:extLst>
          </p:cNvPr>
          <p:cNvGraphicFramePr>
            <a:graphicFrameLocks noGrp="1"/>
          </p:cNvGraphicFramePr>
          <p:nvPr>
            <p:ph idx="1"/>
            <p:extLst>
              <p:ext uri="{D42A27DB-BD31-4B8C-83A1-F6EECF244321}">
                <p14:modId xmlns:p14="http://schemas.microsoft.com/office/powerpoint/2010/main" val="1982475386"/>
              </p:ext>
            </p:extLst>
          </p:nvPr>
        </p:nvGraphicFramePr>
        <p:xfrm>
          <a:off x="654192" y="2493886"/>
          <a:ext cx="10619709" cy="2123440"/>
        </p:xfrm>
        <a:graphic>
          <a:graphicData uri="http://schemas.openxmlformats.org/drawingml/2006/table">
            <a:tbl>
              <a:tblPr firstRow="1" bandRow="1">
                <a:tableStyleId>{5C22544A-7EE6-4342-B048-85BDC9FD1C3A}</a:tableStyleId>
              </a:tblPr>
              <a:tblGrid>
                <a:gridCol w="2599481">
                  <a:extLst>
                    <a:ext uri="{9D8B030D-6E8A-4147-A177-3AD203B41FA5}">
                      <a16:colId xmlns:a16="http://schemas.microsoft.com/office/drawing/2014/main" val="967535907"/>
                    </a:ext>
                  </a:extLst>
                </a:gridCol>
                <a:gridCol w="995423">
                  <a:extLst>
                    <a:ext uri="{9D8B030D-6E8A-4147-A177-3AD203B41FA5}">
                      <a16:colId xmlns:a16="http://schemas.microsoft.com/office/drawing/2014/main" val="354331730"/>
                    </a:ext>
                  </a:extLst>
                </a:gridCol>
                <a:gridCol w="1261640">
                  <a:extLst>
                    <a:ext uri="{9D8B030D-6E8A-4147-A177-3AD203B41FA5}">
                      <a16:colId xmlns:a16="http://schemas.microsoft.com/office/drawing/2014/main" val="889547636"/>
                    </a:ext>
                  </a:extLst>
                </a:gridCol>
                <a:gridCol w="1180618">
                  <a:extLst>
                    <a:ext uri="{9D8B030D-6E8A-4147-A177-3AD203B41FA5}">
                      <a16:colId xmlns:a16="http://schemas.microsoft.com/office/drawing/2014/main" val="3649893676"/>
                    </a:ext>
                  </a:extLst>
                </a:gridCol>
                <a:gridCol w="1157468">
                  <a:extLst>
                    <a:ext uri="{9D8B030D-6E8A-4147-A177-3AD203B41FA5}">
                      <a16:colId xmlns:a16="http://schemas.microsoft.com/office/drawing/2014/main" val="1333221138"/>
                    </a:ext>
                  </a:extLst>
                </a:gridCol>
                <a:gridCol w="1360655">
                  <a:extLst>
                    <a:ext uri="{9D8B030D-6E8A-4147-A177-3AD203B41FA5}">
                      <a16:colId xmlns:a16="http://schemas.microsoft.com/office/drawing/2014/main" val="2109277912"/>
                    </a:ext>
                  </a:extLst>
                </a:gridCol>
                <a:gridCol w="2064424">
                  <a:extLst>
                    <a:ext uri="{9D8B030D-6E8A-4147-A177-3AD203B41FA5}">
                      <a16:colId xmlns:a16="http://schemas.microsoft.com/office/drawing/2014/main" val="3423467579"/>
                    </a:ext>
                  </a:extLst>
                </a:gridCol>
              </a:tblGrid>
              <a:tr h="370840">
                <a:tc>
                  <a:txBody>
                    <a:bodyPr/>
                    <a:lstStyle/>
                    <a:p>
                      <a:endParaRPr lang="nl-NL" dirty="0"/>
                    </a:p>
                  </a:txBody>
                  <a:tcPr/>
                </a:tc>
                <a:tc>
                  <a:txBody>
                    <a:bodyPr/>
                    <a:lstStyle/>
                    <a:p>
                      <a:r>
                        <a:rPr lang="nl-NL"/>
                        <a:t>2023</a:t>
                      </a:r>
                    </a:p>
                  </a:txBody>
                  <a:tcPr/>
                </a:tc>
                <a:tc>
                  <a:txBody>
                    <a:bodyPr/>
                    <a:lstStyle/>
                    <a:p>
                      <a:r>
                        <a:rPr lang="nl-NL"/>
                        <a:t>2024</a:t>
                      </a:r>
                    </a:p>
                  </a:txBody>
                  <a:tcPr/>
                </a:tc>
                <a:tc>
                  <a:txBody>
                    <a:bodyPr/>
                    <a:lstStyle/>
                    <a:p>
                      <a:r>
                        <a:rPr lang="nl-NL" dirty="0"/>
                        <a:t>2025</a:t>
                      </a:r>
                    </a:p>
                  </a:txBody>
                  <a:tcPr/>
                </a:tc>
                <a:tc>
                  <a:txBody>
                    <a:bodyPr/>
                    <a:lstStyle/>
                    <a:p>
                      <a:r>
                        <a:rPr lang="nl-NL"/>
                        <a:t>2026</a:t>
                      </a:r>
                    </a:p>
                  </a:txBody>
                  <a:tcPr/>
                </a:tc>
                <a:tc>
                  <a:txBody>
                    <a:bodyPr/>
                    <a:lstStyle/>
                    <a:p>
                      <a:r>
                        <a:rPr lang="nl-NL"/>
                        <a:t>2027</a:t>
                      </a:r>
                    </a:p>
                  </a:txBody>
                  <a:tcPr/>
                </a:tc>
                <a:tc>
                  <a:txBody>
                    <a:bodyPr/>
                    <a:lstStyle/>
                    <a:p>
                      <a:r>
                        <a:rPr lang="nl-NL" dirty="0"/>
                        <a:t>2028</a:t>
                      </a:r>
                    </a:p>
                  </a:txBody>
                  <a:tcPr/>
                </a:tc>
                <a:extLst>
                  <a:ext uri="{0D108BD9-81ED-4DB2-BD59-A6C34878D82A}">
                    <a16:rowId xmlns:a16="http://schemas.microsoft.com/office/drawing/2014/main" val="3478252633"/>
                  </a:ext>
                </a:extLst>
              </a:tr>
              <a:tr h="370840">
                <a:tc>
                  <a:txBody>
                    <a:bodyPr/>
                    <a:lstStyle/>
                    <a:p>
                      <a:r>
                        <a:rPr lang="nl-NL" dirty="0"/>
                        <a:t>1</a:t>
                      </a:r>
                      <a:r>
                        <a:rPr lang="nl-NL" baseline="30000" dirty="0"/>
                        <a:t>e</a:t>
                      </a:r>
                      <a:r>
                        <a:rPr lang="nl-NL" dirty="0"/>
                        <a:t> tranche (2 tijdvakken)</a:t>
                      </a:r>
                    </a:p>
                  </a:txBody>
                  <a:tcPr/>
                </a:tc>
                <a:tc>
                  <a:txBody>
                    <a:bodyPr/>
                    <a:lstStyle/>
                    <a:p>
                      <a:r>
                        <a:rPr lang="nl-NL" dirty="0"/>
                        <a:t>€</a:t>
                      </a:r>
                    </a:p>
                  </a:txBody>
                  <a:tcPr/>
                </a:tc>
                <a:tc>
                  <a:txBody>
                    <a:bodyPr/>
                    <a:lstStyle/>
                    <a:p>
                      <a:r>
                        <a:rPr lang="nl-NL" dirty="0"/>
                        <a:t>€</a:t>
                      </a:r>
                    </a:p>
                  </a:txBody>
                  <a:tcPr/>
                </a:tc>
                <a:tc>
                  <a:txBody>
                    <a:bodyPr/>
                    <a:lstStyle/>
                    <a:p>
                      <a:endParaRPr lang="nl-NL" dirty="0"/>
                    </a:p>
                  </a:txBody>
                  <a:tcPr/>
                </a:tc>
                <a:tc>
                  <a:txBody>
                    <a:bodyPr/>
                    <a:lstStyle/>
                    <a:p>
                      <a:endParaRPr lang="nl-NL"/>
                    </a:p>
                  </a:txBody>
                  <a:tcPr/>
                </a:tc>
                <a:tc>
                  <a:txBody>
                    <a:bodyPr/>
                    <a:lstStyle/>
                    <a:p>
                      <a:endParaRPr lang="nl-NL"/>
                    </a:p>
                  </a:txBody>
                  <a:tcPr/>
                </a:tc>
                <a:tc>
                  <a:txBody>
                    <a:bodyPr/>
                    <a:lstStyle/>
                    <a:p>
                      <a:endParaRPr lang="nl-NL"/>
                    </a:p>
                  </a:txBody>
                  <a:tcPr/>
                </a:tc>
                <a:extLst>
                  <a:ext uri="{0D108BD9-81ED-4DB2-BD59-A6C34878D82A}">
                    <a16:rowId xmlns:a16="http://schemas.microsoft.com/office/drawing/2014/main" val="2399576429"/>
                  </a:ext>
                </a:extLst>
              </a:tr>
              <a:tr h="370840">
                <a:tc>
                  <a:txBody>
                    <a:bodyPr/>
                    <a:lstStyle/>
                    <a:p>
                      <a:r>
                        <a:rPr lang="nl-NL"/>
                        <a:t>2</a:t>
                      </a:r>
                      <a:r>
                        <a:rPr lang="nl-NL" baseline="30000"/>
                        <a:t>e</a:t>
                      </a:r>
                      <a:r>
                        <a:rPr lang="nl-NL"/>
                        <a:t> tranche</a:t>
                      </a:r>
                    </a:p>
                  </a:txBody>
                  <a:tcPr/>
                </a:tc>
                <a:tc>
                  <a:txBody>
                    <a:bodyPr/>
                    <a:lstStyle/>
                    <a:p>
                      <a:endParaRPr lang="nl-NL"/>
                    </a:p>
                  </a:txBody>
                  <a:tcPr/>
                </a:tc>
                <a:tc>
                  <a:txBody>
                    <a:bodyPr/>
                    <a:lstStyle/>
                    <a:p>
                      <a:r>
                        <a:rPr lang="nl-NL" dirty="0"/>
                        <a:t>€€</a:t>
                      </a:r>
                    </a:p>
                  </a:txBody>
                  <a:tcPr/>
                </a:tc>
                <a:tc>
                  <a:txBody>
                    <a:bodyPr/>
                    <a:lstStyle/>
                    <a:p>
                      <a:r>
                        <a:rPr lang="nl-NL" dirty="0"/>
                        <a:t>€€</a:t>
                      </a:r>
                    </a:p>
                  </a:txBody>
                  <a:tcPr/>
                </a:tc>
                <a:tc>
                  <a:txBody>
                    <a:bodyPr/>
                    <a:lstStyle/>
                    <a:p>
                      <a:r>
                        <a:rPr lang="nl-NL" dirty="0"/>
                        <a:t>€€</a:t>
                      </a:r>
                    </a:p>
                  </a:txBody>
                  <a:tcPr/>
                </a:tc>
                <a:tc>
                  <a:txBody>
                    <a:bodyPr/>
                    <a:lstStyle/>
                    <a:p>
                      <a:endParaRPr lang="nl-NL"/>
                    </a:p>
                  </a:txBody>
                  <a:tcPr/>
                </a:tc>
                <a:tc>
                  <a:txBody>
                    <a:bodyPr/>
                    <a:lstStyle/>
                    <a:p>
                      <a:endParaRPr lang="nl-NL"/>
                    </a:p>
                  </a:txBody>
                  <a:tcPr/>
                </a:tc>
                <a:extLst>
                  <a:ext uri="{0D108BD9-81ED-4DB2-BD59-A6C34878D82A}">
                    <a16:rowId xmlns:a16="http://schemas.microsoft.com/office/drawing/2014/main" val="942460488"/>
                  </a:ext>
                </a:extLst>
              </a:tr>
              <a:tr h="370840">
                <a:tc>
                  <a:txBody>
                    <a:bodyPr/>
                    <a:lstStyle/>
                    <a:p>
                      <a:r>
                        <a:rPr lang="nl-NL"/>
                        <a:t>3</a:t>
                      </a:r>
                      <a:r>
                        <a:rPr lang="nl-NL" baseline="30000"/>
                        <a:t>e</a:t>
                      </a:r>
                      <a:r>
                        <a:rPr lang="nl-NL"/>
                        <a:t> tranche</a:t>
                      </a:r>
                    </a:p>
                  </a:txBody>
                  <a:tcPr/>
                </a:tc>
                <a:tc>
                  <a:txBody>
                    <a:bodyPr/>
                    <a:lstStyle/>
                    <a:p>
                      <a:endParaRPr lang="nl-NL"/>
                    </a:p>
                  </a:txBody>
                  <a:tcPr/>
                </a:tc>
                <a:tc>
                  <a:txBody>
                    <a:bodyPr/>
                    <a:lstStyle/>
                    <a:p>
                      <a:endParaRPr lang="nl-NL" dirty="0"/>
                    </a:p>
                  </a:txBody>
                  <a:tcPr/>
                </a:tc>
                <a:tc>
                  <a:txBody>
                    <a:bodyPr/>
                    <a:lstStyle/>
                    <a:p>
                      <a:r>
                        <a:rPr lang="nl-NL" dirty="0"/>
                        <a:t>€€</a:t>
                      </a:r>
                    </a:p>
                  </a:txBody>
                  <a:tcPr/>
                </a:tc>
                <a:tc>
                  <a:txBody>
                    <a:bodyPr/>
                    <a:lstStyle/>
                    <a:p>
                      <a:r>
                        <a:rPr lang="nl-NL" dirty="0"/>
                        <a:t>€€</a:t>
                      </a:r>
                    </a:p>
                  </a:txBody>
                  <a:tcPr/>
                </a:tc>
                <a:tc>
                  <a:txBody>
                    <a:bodyPr/>
                    <a:lstStyle/>
                    <a:p>
                      <a:r>
                        <a:rPr lang="nl-NL" dirty="0"/>
                        <a:t>€€</a:t>
                      </a:r>
                    </a:p>
                  </a:txBody>
                  <a:tcPr/>
                </a:tc>
                <a:tc>
                  <a:txBody>
                    <a:bodyPr/>
                    <a:lstStyle/>
                    <a:p>
                      <a:endParaRPr lang="nl-NL" dirty="0"/>
                    </a:p>
                  </a:txBody>
                  <a:tcPr/>
                </a:tc>
                <a:extLst>
                  <a:ext uri="{0D108BD9-81ED-4DB2-BD59-A6C34878D82A}">
                    <a16:rowId xmlns:a16="http://schemas.microsoft.com/office/drawing/2014/main" val="1775004326"/>
                  </a:ext>
                </a:extLst>
              </a:tr>
              <a:tr h="370840">
                <a:tc>
                  <a:txBody>
                    <a:bodyPr/>
                    <a:lstStyle/>
                    <a:p>
                      <a:r>
                        <a:rPr lang="nl-NL"/>
                        <a:t>Herverdeling – restpot overgebleven gelden</a:t>
                      </a:r>
                    </a:p>
                  </a:txBody>
                  <a:tcPr/>
                </a:tc>
                <a:tc>
                  <a:txBody>
                    <a:bodyPr/>
                    <a:lstStyle/>
                    <a:p>
                      <a:endParaRPr lang="nl-NL" dirty="0"/>
                    </a:p>
                  </a:txBody>
                  <a:tcPr/>
                </a:tc>
                <a:tc>
                  <a:txBody>
                    <a:bodyPr/>
                    <a:lstStyle/>
                    <a:p>
                      <a:endParaRPr lang="nl-NL"/>
                    </a:p>
                  </a:txBody>
                  <a:tcPr/>
                </a:tc>
                <a:tc>
                  <a:txBody>
                    <a:bodyPr/>
                    <a:lstStyle/>
                    <a:p>
                      <a:endParaRPr lang="nl-NL" dirty="0"/>
                    </a:p>
                  </a:txBody>
                  <a:tcPr/>
                </a:tc>
                <a:tc>
                  <a:txBody>
                    <a:bodyPr/>
                    <a:lstStyle/>
                    <a:p>
                      <a:endParaRPr lang="nl-NL" dirty="0"/>
                    </a:p>
                  </a:txBody>
                  <a:tcPr/>
                </a:tc>
                <a:tc>
                  <a:txBody>
                    <a:bodyPr/>
                    <a:lstStyle/>
                    <a:p>
                      <a:endParaRPr lang="nl-NL" dirty="0"/>
                    </a:p>
                  </a:txBody>
                  <a:tcPr/>
                </a:tc>
                <a:tc>
                  <a:txBody>
                    <a:bodyPr/>
                    <a:lstStyle/>
                    <a:p>
                      <a:r>
                        <a:rPr lang="nl-NL" dirty="0"/>
                        <a:t>€-€€€?</a:t>
                      </a:r>
                    </a:p>
                  </a:txBody>
                  <a:tcPr/>
                </a:tc>
                <a:extLst>
                  <a:ext uri="{0D108BD9-81ED-4DB2-BD59-A6C34878D82A}">
                    <a16:rowId xmlns:a16="http://schemas.microsoft.com/office/drawing/2014/main" val="4240901987"/>
                  </a:ext>
                </a:extLst>
              </a:tr>
            </a:tbl>
          </a:graphicData>
        </a:graphic>
      </p:graphicFrame>
      <p:sp>
        <p:nvSpPr>
          <p:cNvPr id="10" name="Tekstvak 9">
            <a:extLst>
              <a:ext uri="{FF2B5EF4-FFF2-40B4-BE49-F238E27FC236}">
                <a16:creationId xmlns:a16="http://schemas.microsoft.com/office/drawing/2014/main" id="{A4C37EEF-14F0-689E-5FB7-1B4354F60CA9}"/>
              </a:ext>
            </a:extLst>
          </p:cNvPr>
          <p:cNvSpPr txBox="1"/>
          <p:nvPr/>
        </p:nvSpPr>
        <p:spPr>
          <a:xfrm>
            <a:off x="654192" y="4862333"/>
            <a:ext cx="4819650" cy="646331"/>
          </a:xfrm>
          <a:prstGeom prst="rect">
            <a:avLst/>
          </a:prstGeom>
          <a:noFill/>
        </p:spPr>
        <p:txBody>
          <a:bodyPr wrap="square" rtlCol="0">
            <a:spAutoFit/>
          </a:bodyPr>
          <a:lstStyle/>
          <a:p>
            <a:r>
              <a:rPr lang="nl-NL" dirty="0"/>
              <a:t>Behandeltermijn: ca. 8 </a:t>
            </a:r>
            <a:r>
              <a:rPr lang="nl-NL" dirty="0" err="1"/>
              <a:t>wk</a:t>
            </a:r>
            <a:br>
              <a:rPr lang="nl-NL" dirty="0"/>
            </a:br>
            <a:r>
              <a:rPr lang="nl-NL" dirty="0"/>
              <a:t>Uitbetaling: ca. 6 </a:t>
            </a:r>
            <a:r>
              <a:rPr lang="nl-NL" dirty="0" err="1"/>
              <a:t>wk</a:t>
            </a:r>
            <a:r>
              <a:rPr lang="nl-NL" dirty="0"/>
              <a:t> na goedkeuring</a:t>
            </a:r>
          </a:p>
        </p:txBody>
      </p:sp>
      <p:sp>
        <p:nvSpPr>
          <p:cNvPr id="12" name="Tekstvak 11">
            <a:extLst>
              <a:ext uri="{FF2B5EF4-FFF2-40B4-BE49-F238E27FC236}">
                <a16:creationId xmlns:a16="http://schemas.microsoft.com/office/drawing/2014/main" id="{48693996-EE57-6B9A-D3E0-7F4274784B08}"/>
              </a:ext>
            </a:extLst>
          </p:cNvPr>
          <p:cNvSpPr txBox="1"/>
          <p:nvPr/>
        </p:nvSpPr>
        <p:spPr>
          <a:xfrm>
            <a:off x="654192" y="1602548"/>
            <a:ext cx="6119812" cy="646331"/>
          </a:xfrm>
          <a:prstGeom prst="rect">
            <a:avLst/>
          </a:prstGeom>
          <a:noFill/>
        </p:spPr>
        <p:txBody>
          <a:bodyPr wrap="square">
            <a:spAutoFit/>
          </a:bodyPr>
          <a:lstStyle/>
          <a:p>
            <a:r>
              <a:rPr lang="nl-NL" dirty="0"/>
              <a:t>Meerjarige uitkering – per tranche meerdere uitkeringen.</a:t>
            </a:r>
          </a:p>
          <a:p>
            <a:r>
              <a:rPr lang="nl-NL" dirty="0"/>
              <a:t>2x uitstel mogelijk met 1 jaar bij onvoorziene omstandigheden</a:t>
            </a:r>
          </a:p>
        </p:txBody>
      </p:sp>
      <p:sp>
        <p:nvSpPr>
          <p:cNvPr id="13" name="Tekstvak 12">
            <a:extLst>
              <a:ext uri="{FF2B5EF4-FFF2-40B4-BE49-F238E27FC236}">
                <a16:creationId xmlns:a16="http://schemas.microsoft.com/office/drawing/2014/main" id="{52D21635-04F9-CDB9-75DD-0C420B279CD0}"/>
              </a:ext>
            </a:extLst>
          </p:cNvPr>
          <p:cNvSpPr txBox="1"/>
          <p:nvPr/>
        </p:nvSpPr>
        <p:spPr>
          <a:xfrm>
            <a:off x="6736861" y="1325549"/>
            <a:ext cx="5353538" cy="923330"/>
          </a:xfrm>
          <a:prstGeom prst="rect">
            <a:avLst/>
          </a:prstGeom>
          <a:noFill/>
        </p:spPr>
        <p:txBody>
          <a:bodyPr wrap="square">
            <a:spAutoFit/>
          </a:bodyPr>
          <a:lstStyle/>
          <a:p>
            <a:r>
              <a:rPr lang="nl-NL" dirty="0"/>
              <a:t>1</a:t>
            </a:r>
            <a:r>
              <a:rPr lang="nl-NL" baseline="30000" dirty="0"/>
              <a:t>e</a:t>
            </a:r>
            <a:r>
              <a:rPr lang="nl-NL" dirty="0"/>
              <a:t> tranche: €206 </a:t>
            </a:r>
            <a:r>
              <a:rPr lang="nl-NL" dirty="0" err="1"/>
              <a:t>mln</a:t>
            </a:r>
            <a:r>
              <a:rPr lang="nl-NL" dirty="0"/>
              <a:t>	142.000 woningen</a:t>
            </a:r>
          </a:p>
          <a:p>
            <a:r>
              <a:rPr lang="nl-NL" dirty="0"/>
              <a:t>2</a:t>
            </a:r>
            <a:r>
              <a:rPr lang="nl-NL" baseline="30000" dirty="0"/>
              <a:t>e</a:t>
            </a:r>
            <a:r>
              <a:rPr lang="nl-NL" dirty="0"/>
              <a:t> tranche: €421,5 </a:t>
            </a:r>
            <a:r>
              <a:rPr lang="nl-NL" dirty="0" err="1"/>
              <a:t>mln</a:t>
            </a:r>
            <a:r>
              <a:rPr lang="nl-NL" dirty="0"/>
              <a:t>	2</a:t>
            </a:r>
            <a:r>
              <a:rPr lang="nl-NL" baseline="30000" dirty="0"/>
              <a:t>e</a:t>
            </a:r>
            <a:r>
              <a:rPr lang="nl-NL" dirty="0"/>
              <a:t> + 3</a:t>
            </a:r>
            <a:r>
              <a:rPr lang="nl-NL" baseline="30000" dirty="0"/>
              <a:t>e</a:t>
            </a:r>
            <a:r>
              <a:rPr lang="nl-NL" dirty="0"/>
              <a:t> tranche </a:t>
            </a:r>
            <a:br>
              <a:rPr lang="nl-NL" dirty="0"/>
            </a:br>
            <a:r>
              <a:rPr lang="nl-NL" dirty="0"/>
              <a:t>3</a:t>
            </a:r>
            <a:r>
              <a:rPr lang="nl-NL" baseline="30000" dirty="0"/>
              <a:t>e</a:t>
            </a:r>
            <a:r>
              <a:rPr lang="nl-NL" dirty="0"/>
              <a:t> tranche: €421,5 </a:t>
            </a:r>
            <a:r>
              <a:rPr lang="nl-NL" dirty="0" err="1"/>
              <a:t>mln</a:t>
            </a:r>
            <a:r>
              <a:rPr lang="nl-NL" dirty="0"/>
              <a:t> 	samen 608.000 woningen</a:t>
            </a:r>
          </a:p>
        </p:txBody>
      </p:sp>
      <p:sp>
        <p:nvSpPr>
          <p:cNvPr id="3" name="Tekstvak 2">
            <a:extLst>
              <a:ext uri="{FF2B5EF4-FFF2-40B4-BE49-F238E27FC236}">
                <a16:creationId xmlns:a16="http://schemas.microsoft.com/office/drawing/2014/main" id="{9DBA6482-2614-DBCF-B717-971C89EFF7A4}"/>
              </a:ext>
            </a:extLst>
          </p:cNvPr>
          <p:cNvSpPr txBox="1"/>
          <p:nvPr/>
        </p:nvSpPr>
        <p:spPr>
          <a:xfrm>
            <a:off x="6736861" y="322301"/>
            <a:ext cx="4819650" cy="923330"/>
          </a:xfrm>
          <a:prstGeom prst="rect">
            <a:avLst/>
          </a:prstGeom>
          <a:noFill/>
        </p:spPr>
        <p:txBody>
          <a:bodyPr wrap="square" rtlCol="0">
            <a:spAutoFit/>
          </a:bodyPr>
          <a:lstStyle/>
          <a:p>
            <a:r>
              <a:rPr lang="nl-NL" dirty="0">
                <a:solidFill>
                  <a:srgbClr val="FF0000"/>
                </a:solidFill>
              </a:rPr>
              <a:t>N.B: op 20/3 is aangekondigd dat er €100 </a:t>
            </a:r>
            <a:r>
              <a:rPr lang="nl-NL" dirty="0" err="1">
                <a:solidFill>
                  <a:srgbClr val="FF0000"/>
                </a:solidFill>
              </a:rPr>
              <a:t>mln</a:t>
            </a:r>
            <a:r>
              <a:rPr lang="nl-NL" dirty="0">
                <a:solidFill>
                  <a:srgbClr val="FF0000"/>
                </a:solidFill>
              </a:rPr>
              <a:t> uit de 2</a:t>
            </a:r>
            <a:r>
              <a:rPr lang="nl-NL" baseline="30000" dirty="0">
                <a:solidFill>
                  <a:srgbClr val="FF0000"/>
                </a:solidFill>
              </a:rPr>
              <a:t>e</a:t>
            </a:r>
            <a:r>
              <a:rPr lang="nl-NL" dirty="0">
                <a:solidFill>
                  <a:srgbClr val="FF0000"/>
                </a:solidFill>
              </a:rPr>
              <a:t> en 3</a:t>
            </a:r>
            <a:r>
              <a:rPr lang="nl-NL" baseline="30000" dirty="0">
                <a:solidFill>
                  <a:srgbClr val="FF0000"/>
                </a:solidFill>
              </a:rPr>
              <a:t>e</a:t>
            </a:r>
            <a:r>
              <a:rPr lang="nl-NL" dirty="0">
                <a:solidFill>
                  <a:srgbClr val="FF0000"/>
                </a:solidFill>
              </a:rPr>
              <a:t> tranche naar voren gehaald naar de 1</a:t>
            </a:r>
            <a:r>
              <a:rPr lang="nl-NL" baseline="30000" dirty="0">
                <a:solidFill>
                  <a:srgbClr val="FF0000"/>
                </a:solidFill>
              </a:rPr>
              <a:t>e</a:t>
            </a:r>
            <a:r>
              <a:rPr lang="nl-NL" dirty="0">
                <a:solidFill>
                  <a:srgbClr val="FF0000"/>
                </a:solidFill>
              </a:rPr>
              <a:t> tranche. </a:t>
            </a:r>
          </a:p>
        </p:txBody>
      </p:sp>
    </p:spTree>
    <p:extLst>
      <p:ext uri="{BB962C8B-B14F-4D97-AF65-F5344CB8AC3E}">
        <p14:creationId xmlns:p14="http://schemas.microsoft.com/office/powerpoint/2010/main" val="1745201869"/>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a792d02-e013-4e66-ad9c-59651f50e07b">
      <Terms xmlns="http://schemas.microsoft.com/office/infopath/2007/PartnerControls"/>
    </lcf76f155ced4ddcb4097134ff3c332f>
    <TaxCatchAll xmlns="23091b63-5f46-43a3-a580-cc59cb5d488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84B2BD379BB8D42AAEE8315497262EA" ma:contentTypeVersion="12" ma:contentTypeDescription="Een nieuw document maken." ma:contentTypeScope="" ma:versionID="74e26dfc8a160e47a84d37bcce41f791">
  <xsd:schema xmlns:xsd="http://www.w3.org/2001/XMLSchema" xmlns:xs="http://www.w3.org/2001/XMLSchema" xmlns:p="http://schemas.microsoft.com/office/2006/metadata/properties" xmlns:ns2="ca792d02-e013-4e66-ad9c-59651f50e07b" xmlns:ns3="23091b63-5f46-43a3-a580-cc59cb5d488e" targetNamespace="http://schemas.microsoft.com/office/2006/metadata/properties" ma:root="true" ma:fieldsID="955b6b67e2eeef021362c2f37157c551" ns2:_="" ns3:_="">
    <xsd:import namespace="ca792d02-e013-4e66-ad9c-59651f50e07b"/>
    <xsd:import namespace="23091b63-5f46-43a3-a580-cc59cb5d488e"/>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ServiceOCR"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792d02-e013-4e66-ad9c-59651f50e0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Afbeeldingtags" ma:readOnly="false" ma:fieldId="{5cf76f15-5ced-4ddc-b409-7134ff3c332f}" ma:taxonomyMulti="true" ma:sspId="f35aeea7-e848-442f-a6c3-04e7a31ee3df"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3091b63-5f46-43a3-a580-cc59cb5d488e"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95c2ca64-d0ca-43fd-839f-6b93e0c121ab}" ma:internalName="TaxCatchAll" ma:showField="CatchAllData" ma:web="23091b63-5f46-43a3-a580-cc59cb5d488e">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7607707-D29A-4A9D-BA57-F639865865D4}">
  <ds:schemaRefs>
    <ds:schemaRef ds:uri="http://purl.org/dc/terms/"/>
    <ds:schemaRef ds:uri="http://purl.org/dc/dcmitype/"/>
    <ds:schemaRef ds:uri="http://schemas.microsoft.com/office/2006/metadata/properties"/>
    <ds:schemaRef ds:uri="http://schemas.microsoft.com/office/2006/documentManagement/types"/>
    <ds:schemaRef ds:uri="http://schemas.microsoft.com/office/infopath/2007/PartnerControls"/>
    <ds:schemaRef ds:uri="http://purl.org/dc/elements/1.1/"/>
    <ds:schemaRef ds:uri="http://schemas.openxmlformats.org/package/2006/metadata/core-properties"/>
    <ds:schemaRef ds:uri="23091b63-5f46-43a3-a580-cc59cb5d488e"/>
    <ds:schemaRef ds:uri="ca792d02-e013-4e66-ad9c-59651f50e07b"/>
    <ds:schemaRef ds:uri="http://www.w3.org/XML/1998/namespace"/>
  </ds:schemaRefs>
</ds:datastoreItem>
</file>

<file path=customXml/itemProps2.xml><?xml version="1.0" encoding="utf-8"?>
<ds:datastoreItem xmlns:ds="http://schemas.openxmlformats.org/officeDocument/2006/customXml" ds:itemID="{57A1ADF6-7B80-4F1E-8259-368C1AEAC301}">
  <ds:schemaRefs>
    <ds:schemaRef ds:uri="http://schemas.microsoft.com/sharepoint/v3/contenttype/forms"/>
  </ds:schemaRefs>
</ds:datastoreItem>
</file>

<file path=customXml/itemProps3.xml><?xml version="1.0" encoding="utf-8"?>
<ds:datastoreItem xmlns:ds="http://schemas.openxmlformats.org/officeDocument/2006/customXml" ds:itemID="{BAD3E7ED-26FF-4456-9686-1BC15420FB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792d02-e013-4e66-ad9c-59651f50e07b"/>
    <ds:schemaRef ds:uri="23091b63-5f46-43a3-a580-cc59cb5d488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1145</TotalTime>
  <Words>1463</Words>
  <Application>Microsoft Office PowerPoint</Application>
  <PresentationFormat>Breedbeeld</PresentationFormat>
  <Paragraphs>157</Paragraphs>
  <Slides>37</Slides>
  <Notes>7</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37</vt:i4>
      </vt:variant>
    </vt:vector>
  </HeadingPairs>
  <TitlesOfParts>
    <vt:vector size="42" baseType="lpstr">
      <vt:lpstr>Arial</vt:lpstr>
      <vt:lpstr>Calibri</vt:lpstr>
      <vt:lpstr>Calibri Light</vt:lpstr>
      <vt:lpstr>Verdana</vt:lpstr>
      <vt:lpstr>Kantoorthema</vt:lpstr>
      <vt:lpstr>Expertiseteam Gebouwde Omgeving  SpUk Lokale Aanpak Isolatie</vt:lpstr>
      <vt:lpstr>Programma sessie</vt:lpstr>
      <vt:lpstr>SpUk Lokale Aanpak Isolatie</vt:lpstr>
      <vt:lpstr>SpUk Lokale Aanpak Isolatie</vt:lpstr>
      <vt:lpstr>SpUk Lokale Aanpak Isolatie </vt:lpstr>
      <vt:lpstr>SpUk Lokale Aanpak Isolatie</vt:lpstr>
      <vt:lpstr>Advies aanvraag SpUk Lokale Aanpak Isolatie</vt:lpstr>
      <vt:lpstr>Advies aanvraag SpUk Lokale Aanpak Isolatie</vt:lpstr>
      <vt:lpstr>Tijdspad</vt:lpstr>
      <vt:lpstr>Monitoring en financiële monitoring</vt:lpstr>
      <vt:lpstr>Jullie vragen aan RVO of BZK</vt:lpstr>
      <vt:lpstr>Actielijnen (checklist) </vt:lpstr>
      <vt:lpstr>1.Praktische zaken</vt:lpstr>
      <vt:lpstr>2.Plan van aanpak</vt:lpstr>
      <vt:lpstr>2.Plan van aanpak</vt:lpstr>
      <vt:lpstr>Casus Wierden</vt:lpstr>
      <vt:lpstr>Isolatieprogramma Wierden</vt:lpstr>
      <vt:lpstr>Werkblad ‘plan van aanpak’</vt:lpstr>
      <vt:lpstr>PowerPoint-presentatie</vt:lpstr>
      <vt:lpstr>Aanvraagformulier  SpUk Lokale Aanpak Isolatie </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Webinar RVO 21/2</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stefanie</dc:creator>
  <cp:lastModifiedBy>Koster, Max</cp:lastModifiedBy>
  <cp:revision>3</cp:revision>
  <dcterms:created xsi:type="dcterms:W3CDTF">2021-04-08T12:39:45Z</dcterms:created>
  <dcterms:modified xsi:type="dcterms:W3CDTF">2023-05-22T13:27:39Z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0x010100784B2BD379BB8D42AAEE8315497262EA</vt:lpwstr>
  </property>
  <property fmtid="{D5CDD505-2E9C-101B-9397-08002B2CF9AE}" pid="3" name="MediaServiceImageTags">
    <vt:lpwstr/>
  </property>
</Properties>
</file>